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 id="2147483707" r:id="rId2"/>
  </p:sldMasterIdLst>
  <p:notesMasterIdLst>
    <p:notesMasterId r:id="rId56"/>
  </p:notesMasterIdLst>
  <p:sldIdLst>
    <p:sldId id="257" r:id="rId3"/>
    <p:sldId id="258" r:id="rId4"/>
    <p:sldId id="312" r:id="rId5"/>
    <p:sldId id="260" r:id="rId6"/>
    <p:sldId id="261" r:id="rId7"/>
    <p:sldId id="262" r:id="rId8"/>
    <p:sldId id="263" r:id="rId9"/>
    <p:sldId id="264" r:id="rId10"/>
    <p:sldId id="265" r:id="rId11"/>
    <p:sldId id="266" r:id="rId12"/>
    <p:sldId id="267" r:id="rId13"/>
    <p:sldId id="268" r:id="rId14"/>
    <p:sldId id="269" r:id="rId15"/>
    <p:sldId id="270" r:id="rId16"/>
    <p:sldId id="271" r:id="rId17"/>
    <p:sldId id="359" r:id="rId18"/>
    <p:sldId id="277" r:id="rId19"/>
    <p:sldId id="334" r:id="rId20"/>
    <p:sldId id="342" r:id="rId21"/>
    <p:sldId id="343" r:id="rId22"/>
    <p:sldId id="355" r:id="rId23"/>
    <p:sldId id="382" r:id="rId24"/>
    <p:sldId id="360" r:id="rId25"/>
    <p:sldId id="376" r:id="rId26"/>
    <p:sldId id="369" r:id="rId27"/>
    <p:sldId id="379" r:id="rId28"/>
    <p:sldId id="368" r:id="rId29"/>
    <p:sldId id="333" r:id="rId30"/>
    <p:sldId id="278" r:id="rId31"/>
    <p:sldId id="281" r:id="rId32"/>
    <p:sldId id="377" r:id="rId33"/>
    <p:sldId id="378" r:id="rId34"/>
    <p:sldId id="380" r:id="rId35"/>
    <p:sldId id="381" r:id="rId36"/>
    <p:sldId id="280" r:id="rId37"/>
    <p:sldId id="366" r:id="rId38"/>
    <p:sldId id="287" r:id="rId39"/>
    <p:sldId id="288" r:id="rId40"/>
    <p:sldId id="371" r:id="rId41"/>
    <p:sldId id="289" r:id="rId42"/>
    <p:sldId id="290" r:id="rId43"/>
    <p:sldId id="297" r:id="rId44"/>
    <p:sldId id="300" r:id="rId45"/>
    <p:sldId id="302" r:id="rId46"/>
    <p:sldId id="303" r:id="rId47"/>
    <p:sldId id="332" r:id="rId48"/>
    <p:sldId id="372" r:id="rId49"/>
    <p:sldId id="344" r:id="rId50"/>
    <p:sldId id="345" r:id="rId51"/>
    <p:sldId id="346" r:id="rId52"/>
    <p:sldId id="347" r:id="rId53"/>
    <p:sldId id="373" r:id="rId54"/>
    <p:sldId id="374" r:id="rId55"/>
  </p:sldIdLst>
  <p:sldSz cx="9144000" cy="5143500" type="screen16x9"/>
  <p:notesSz cx="6858000" cy="9144000"/>
  <p:embeddedFontLst>
    <p:embeddedFont>
      <p:font typeface="Adelle Sans Devanagari Thin" panose="02000503000000020004" pitchFamily="2" charset="-78"/>
      <p:regular r:id="rId57"/>
    </p:embeddedFont>
    <p:embeddedFont>
      <p:font typeface="Calibri" panose="020F0502020204030204" pitchFamily="34" charset="0"/>
      <p:regular r:id="rId58"/>
      <p:bold r:id="rId59"/>
      <p:italic r:id="rId60"/>
      <p:boldItalic r:id="rId61"/>
    </p:embeddedFont>
    <p:embeddedFont>
      <p:font typeface="Cambria Math" panose="02040503050406030204" pitchFamily="18" charset="0"/>
      <p:regular r:id="rId62"/>
    </p:embeddedFont>
    <p:embeddedFont>
      <p:font typeface="Helvetica Neue" panose="02000503000000020004" pitchFamily="2" charset="0"/>
      <p:regular r:id="rId63"/>
      <p:bold r:id="rId64"/>
      <p:italic r:id="rId65"/>
      <p:boldItalic r:id="rId66"/>
    </p:embeddedFont>
    <p:embeddedFont>
      <p:font typeface="Roboto" panose="02000000000000000000" pitchFamily="2"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1724">
          <p15:clr>
            <a:srgbClr val="A4A3A4"/>
          </p15:clr>
        </p15:guide>
        <p15:guide id="2" pos="380">
          <p15:clr>
            <a:srgbClr val="9AA0A6"/>
          </p15:clr>
        </p15:guide>
        <p15:guide id="3" orient="horz" pos="2041">
          <p15:clr>
            <a:srgbClr val="9AA0A6"/>
          </p15:clr>
        </p15:guide>
        <p15:guide id="4" orient="horz" pos="2169">
          <p15:clr>
            <a:srgbClr val="9AA0A6"/>
          </p15:clr>
        </p15:guide>
        <p15:guide id="5" pos="331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59E00E-254B-42B5-9FED-D0DB1D54CBD8}">
  <a:tblStyle styleId="{9F59E00E-254B-42B5-9FED-D0DB1D54CBD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197"/>
    <p:restoredTop sz="97146"/>
  </p:normalViewPr>
  <p:slideViewPr>
    <p:cSldViewPr snapToGrid="0">
      <p:cViewPr varScale="1">
        <p:scale>
          <a:sx n="208" d="100"/>
          <a:sy n="208" d="100"/>
        </p:scale>
        <p:origin x="336" y="184"/>
      </p:cViewPr>
      <p:guideLst>
        <p:guide pos="1724"/>
        <p:guide pos="380"/>
        <p:guide orient="horz" pos="2041"/>
        <p:guide orient="horz" pos="2169"/>
        <p:guide pos="331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7.fntdata"/><Relationship Id="rId68" Type="http://schemas.openxmlformats.org/officeDocument/2006/relationships/font" Target="fonts/font12.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5.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6.fntdata"/><Relationship Id="rId70"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1.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2baa635cc9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7" name="Google Shape;347;g22baa635cc9_0_1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Clr>
                <a:schemeClr val="dk1"/>
              </a:buClr>
              <a:buSzPts val="1100"/>
              <a:buFont typeface="Arial"/>
              <a:buNone/>
            </a:pPr>
            <a:r>
              <a:rPr lang="ru" sz="1400">
                <a:solidFill>
                  <a:schemeClr val="dk1"/>
                </a:solidFill>
                <a:latin typeface="Roboto"/>
                <a:ea typeface="Roboto"/>
                <a:cs typeface="Roboto"/>
                <a:sym typeface="Roboto"/>
              </a:rPr>
              <a:t>Курсы разработаны с учетом требований к специалистам на открытые вакансии топовых IT-компаний junior, middle и senior уровня</a:t>
            </a:r>
            <a:r>
              <a:rPr lang="ru" sz="1600">
                <a:solidFill>
                  <a:schemeClr val="dk1"/>
                </a:solidFill>
                <a:latin typeface="Roboto"/>
                <a:ea typeface="Roboto"/>
                <a:cs typeface="Roboto"/>
                <a:sym typeface="Roboto"/>
              </a:rPr>
              <a:t>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2baa635cc9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g22baa635cc9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22baa635cc9_0_50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3" name="Google Shape;373;g22baa635cc9_0_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8a1700b9f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8a1700b9f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df29b9fb24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df29b9fb24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deaee39f1e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deaee39f1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df29b9fb2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df29b9fb2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ru" sz="1350">
                <a:solidFill>
                  <a:schemeClr val="dk1"/>
                </a:solidFill>
                <a:latin typeface="Roboto"/>
                <a:ea typeface="Roboto"/>
                <a:cs typeface="Roboto"/>
                <a:sym typeface="Roboto"/>
              </a:rPr>
              <a:t>В процессе обучения агент экспериментирует, выбирая различные действия, и учитывает полученную обратную связь в виде наград или штрафов, чтобы улучшить свою стратегию.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5beb2bd227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25beb2bd227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deaee39f1e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deaee39f1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77152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deaee39f1e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deaee39f1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9711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f305d12f4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f305d12f4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deaee39f1e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deaee39f1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91190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f29b9fb2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f29b9fb2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45367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df29b9fb24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df29b9fb24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8a1700b9ff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18a1700b9ff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df29b9fb24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df29b9fb24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98415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8a1700b9ff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18a1700b9ff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59846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e3a707456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e3a707456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8a1700b9ff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18a1700b9ff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48060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e3a7074569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e3a7074569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f305d12f47_1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f305d12f47_1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de823becd0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de823becd0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deaee39f1e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deaee39f1e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2baa635cc9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4" name="Google Shape;514;g22baa635cc9_0_4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15cf945bb4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15cf945bb4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https://otus.ru/</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df6222e6a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df6222e6a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df29b9fb24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df29b9fb24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df6222e6af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df6222e6a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3a7074569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3a7074569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deaee39f1e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deaee39f1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96683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5beb2bd22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5beb2bd22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
              <a:t>Согласно этому примеру, робот может находиться в одном из двух состояний: с высоким зарядом аккумулятора или с низким зарядом аккумулятора. Робот может выбрать одно из двух действий: искать (поиск мусора) или ждать (простаивать, пока мусор не появится сам по себе). Если робот выберет действие "искать", он может найти мусор (и получить большую награду), но затем потеряет заряд батареи. Если робот выберет действие "ждать", он может случайно найти мусор (и получить меньшую награду), но сохранит заряд батареи. Если заряд батареи становится слишком низким, робот может выбрать действие "перезарядка", которое переводит его в состояние с высоким зарядом аккумулятора, но за это не предоставляется награда.</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В МППР, состояния, действия, переходы между состояниями и награды все моделируются как стохастические процессы. Математический формализм МППР удобен для описания многих видов задач, таких как управление роботом по переработке.</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Каждое состояние робота и его действия соответствуют "состоянию" и "действию" в МППР. Вероятности перехода и награды, ассоциированные с каждым действием в каждом состоянии, представляют "динамику" МППР. Цель робота - выбрать стратегию, которая максимизирует общую награду в долгосрочной перспективе, что соответствует цели в МППР.</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Таким образом, этот пример служит хорошей иллюстрацией концепции МППР, а также важности определения подходящей стратегии для максимизации долгосрочной награды.</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Важнейшей особенностью MDP является свойство Маркова, которое гласит, что вероятность перехода в какое-либо конкретное состояние зависит исключительно от текущего состояния и принятого решения, а не от последовательности событий, которые ему предшествовали. Это свойство значительно упрощает анализ и расчет оптимальной политики.</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Роль в истории обучения с подкреплением</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Структура Марковского процесса принятия решений является фундаментальной в истории и развитии обучения с подкреплением (RL). В 1980-х годах исследователи Ричард Саттон и Эндрю Барто формализовали RL в рамках MDP, создав прочную теоретическую основу для RL.</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MDP обеспечивают четкий и формальный способ описания среды для RL. Цель агента RL — изучить оптимальную политику, т. е. набор действий, выполнение которых максимизирует ожидаемое совокупное вознаграждение в среде MDP.</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Почти все проблемы RL можно описать с помощью MDP-фреймворка, будь то обучение компьютера игре в шахматы, обучение робота прохождению полосы препятствий или оптимизация рекламных стратегий в цифровом маркетинге.</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Таким образом, Марковский процесс принятия решений играет центральную роль в области обучения с подкреплением, обеспечивая формальную основу для моделирования сред, формулирования задач обучения и разработки алгоритмов обучения.</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3120319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5beb2bd22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5beb2bd22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
              <a:t>Согласно этому примеру, робот может находиться в одном из двух состояний: с высоким зарядом аккумулятора или с низким зарядом аккумулятора. Робот может выбрать одно из двух действий: искать (поиск мусора) или ждать (простаивать, пока мусор не появится сам по себе). Если робот выберет действие "искать", он может найти мусор (и получить большую награду), но затем потеряет заряд батареи. Если робот выберет действие "ждать", он может случайно найти мусор (и получить меньшую награду), но сохранит заряд батареи. Если заряд батареи становится слишком низким, робот может выбрать действие "перезарядка", которое переводит его в состояние с высоким зарядом аккумулятора, но за это не предоставляется награда.</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В МППР, состояния, действия, переходы между состояниями и награды все моделируются как стохастические процессы. Математический формализм МППР удобен для описания многих видов задач, таких как управление роботом по переработке.</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Каждое состояние робота и его действия соответствуют "состоянию" и "действию" в МППР. Вероятности перехода и награды, ассоциированные с каждым действием в каждом состоянии, представляют "динамику" МППР. Цель робота - выбрать стратегию, которая максимизирует общую награду в долгосрочной перспективе, что соответствует цели в МППР.</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Таким образом, этот пример служит хорошей иллюстрацией концепции МППР, а также важности определения подходящей стратегии для максимизации долгосрочной награды.</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Важнейшей особенностью MDP является свойство Маркова, которое гласит, что вероятность перехода в какое-либо конкретное состояние зависит исключительно от текущего состояния и принятого решения, а не от последовательности событий, которые ему предшествовали. Это свойство значительно упрощает анализ и расчет оптимальной политики.</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Роль в истории обучения с подкреплением</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Структура Марковского процесса принятия решений является фундаментальной в истории и развитии обучения с подкреплением (RL). В 1980-х годах исследователи Ричард Саттон и Эндрю Барто формализовали RL в рамках MDP, создав прочную теоретическую основу для RL.</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MDP обеспечивают четкий и формальный способ описания среды для RL. Цель агента RL — изучить оптимальную политику, т. е. набор действий, выполнение которых максимизирует ожидаемое совокупное вознаграждение в среде MDP.</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Почти все проблемы RL можно описать с помощью MDP-фреймворка, будь то обучение компьютера игре в шахматы, обучение робота прохождению полосы препятствий или оптимизация рекламных стратегий в цифровом маркетинге.</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Таким образом, Марковский процесс принятия решений играет центральную роль в области обучения с подкреплением, обеспечивая формальную основу для моделирования сред, формулирования задач обучения и разработки алгоритмов обучения.</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84359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de823becd0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de823becd0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25beb2bd227_0_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25beb2bd227_0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53204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25beb2bd227_0_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25beb2bd227_0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5000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2a331324f2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1400">
              <a:latin typeface="Roboto"/>
              <a:ea typeface="Roboto"/>
              <a:cs typeface="Roboto"/>
              <a:sym typeface="Roboto"/>
            </a:endParaRPr>
          </a:p>
          <a:p>
            <a:pPr marL="0" lvl="0" indent="0" algn="l" rtl="0">
              <a:lnSpc>
                <a:spcPct val="150000"/>
              </a:lnSpc>
              <a:spcBef>
                <a:spcPts val="0"/>
              </a:spcBef>
              <a:spcAft>
                <a:spcPts val="0"/>
              </a:spcAft>
              <a:buNone/>
            </a:pPr>
            <a:endParaRPr sz="1400">
              <a:latin typeface="Roboto"/>
              <a:ea typeface="Roboto"/>
              <a:cs typeface="Roboto"/>
              <a:sym typeface="Roboto"/>
            </a:endParaRPr>
          </a:p>
          <a:p>
            <a:pPr marL="0" lvl="0" indent="0" algn="l" rtl="0">
              <a:lnSpc>
                <a:spcPct val="150000"/>
              </a:lnSpc>
              <a:spcBef>
                <a:spcPts val="0"/>
              </a:spcBef>
              <a:spcAft>
                <a:spcPts val="0"/>
              </a:spcAft>
              <a:buNone/>
            </a:pPr>
            <a:endParaRPr sz="100">
              <a:solidFill>
                <a:schemeClr val="dk2"/>
              </a:solidFill>
              <a:latin typeface="Roboto"/>
              <a:ea typeface="Roboto"/>
              <a:cs typeface="Roboto"/>
              <a:sym typeface="Roboto"/>
            </a:endParaRPr>
          </a:p>
        </p:txBody>
      </p:sp>
      <p:sp>
        <p:nvSpPr>
          <p:cNvPr id="294" name="Google Shape;294;g22a331324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de823becd0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de823becd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f305d12f47_1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f305d12f47_1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2baa635cc9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2baa635cc9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 sz="1400">
                <a:solidFill>
                  <a:schemeClr val="dk1"/>
                </a:solidFill>
              </a:rPr>
              <a:t>Давайте поближе познакомимся с ОТУС.</a:t>
            </a:r>
            <a:endParaRPr sz="1400">
              <a:solidFill>
                <a:schemeClr val="dk1"/>
              </a:solidFill>
              <a:highlight>
                <a:srgbClr val="FFFF00"/>
              </a:highlight>
            </a:endParaRPr>
          </a:p>
          <a:p>
            <a:pPr marL="0" lvl="0" indent="0" algn="l" rtl="0">
              <a:lnSpc>
                <a:spcPct val="115000"/>
              </a:lnSpc>
              <a:spcBef>
                <a:spcPts val="0"/>
              </a:spcBef>
              <a:spcAft>
                <a:spcPts val="0"/>
              </a:spcAft>
              <a:buClr>
                <a:schemeClr val="dk1"/>
              </a:buClr>
              <a:buSzPts val="1100"/>
              <a:buFont typeface="Arial"/>
              <a:buNone/>
            </a:pPr>
            <a:r>
              <a:rPr lang="ru" sz="1400">
                <a:solidFill>
                  <a:schemeClr val="dk1"/>
                </a:solidFill>
              </a:rPr>
              <a:t>ОТУС задумывался как компания, которая позволяет обучаться у опытных специалистов высокого уровня в различных областях IT, каждого из которых мы обучаем, как эффективно преподавать.</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 sz="1400">
                <a:solidFill>
                  <a:schemeClr val="dk1"/>
                </a:solidFill>
              </a:rPr>
              <a:t>Мы сторонники обучения у практиков, а не теоретиков, поэтому все наши преподаватели являются действующими специалистами, что позволяет им постоянно быть в курсе лучших решений и оперативно дополнять программу необходимыми изменениями.</a:t>
            </a:r>
            <a:endParaRPr sz="1400">
              <a:solidFill>
                <a:schemeClr val="dk1"/>
              </a:solidFill>
            </a:endParaRPr>
          </a:p>
          <a:p>
            <a:pPr marL="0" lvl="0" indent="0" algn="l" rtl="0">
              <a:lnSpc>
                <a:spcPct val="115000"/>
              </a:lnSpc>
              <a:spcBef>
                <a:spcPts val="0"/>
              </a:spcBef>
              <a:spcAft>
                <a:spcPts val="1000"/>
              </a:spcAft>
              <a:buClr>
                <a:schemeClr val="dk1"/>
              </a:buClr>
              <a:buSzPts val="1100"/>
              <a:buFont typeface="Arial"/>
              <a:buNone/>
            </a:pPr>
            <a:r>
              <a:rPr lang="ru" sz="1400">
                <a:solidFill>
                  <a:schemeClr val="dk1"/>
                </a:solidFill>
              </a:rPr>
              <a:t>Изначально мы создавали курсы для повышения квалификации действующих специалистов в области IT, но стали получать множество запросов на обучение с нуля, поэтому сейчас мы даем возможность любому замотивированному человеку освоить специальность в области IT.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f305d12f47_1_9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sz="1400">
                <a:solidFill>
                  <a:schemeClr val="dk1"/>
                </a:solidFill>
              </a:rPr>
              <a:t>В связи с тем, что OTUS имеет образовательную лицензию, поэтому наши курсы являются программами повышения квалификации и профессиональной переподготовки. </a:t>
            </a:r>
            <a:endParaRPr sz="1400">
              <a:solidFill>
                <a:schemeClr val="dk1"/>
              </a:solidFill>
            </a:endParaRPr>
          </a:p>
          <a:p>
            <a:pPr marL="0" lvl="0" indent="0" algn="l" rtl="0">
              <a:spcBef>
                <a:spcPts val="0"/>
              </a:spcBef>
              <a:spcAft>
                <a:spcPts val="0"/>
              </a:spcAft>
              <a:buNone/>
            </a:pPr>
            <a:r>
              <a:rPr lang="ru" sz="1400"/>
              <a:t>Программы курсов в OTUS разрабатываются на основе того, что требуется на данный момент на кадровом рынке в топовые компании. </a:t>
            </a:r>
            <a:endParaRPr/>
          </a:p>
        </p:txBody>
      </p:sp>
      <p:sp>
        <p:nvSpPr>
          <p:cNvPr id="339" name="Google Shape;339;gf305d12f47_1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ТИТУЛЬНЫЙ"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l="99" r="99"/>
          <a:stretch/>
        </p:blipFill>
        <p:spPr>
          <a:xfrm>
            <a:off x="-17928" y="-10075"/>
            <a:ext cx="9161923" cy="5163650"/>
          </a:xfrm>
          <a:prstGeom prst="rect">
            <a:avLst/>
          </a:prstGeom>
          <a:noFill/>
          <a:ln>
            <a:noFill/>
          </a:ln>
        </p:spPr>
      </p:pic>
      <p:sp>
        <p:nvSpPr>
          <p:cNvPr id="11" name="Google Shape;11;p2"/>
          <p:cNvSpPr txBox="1">
            <a:spLocks noGrp="1"/>
          </p:cNvSpPr>
          <p:nvPr>
            <p:ph type="subTitle" idx="1"/>
          </p:nvPr>
        </p:nvSpPr>
        <p:spPr>
          <a:xfrm>
            <a:off x="944650" y="4350425"/>
            <a:ext cx="7710300" cy="792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800"/>
              <a:buNone/>
              <a:defRPr sz="1800" b="1">
                <a:solidFill>
                  <a:schemeClr val="l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title"/>
          </p:nvPr>
        </p:nvSpPr>
        <p:spPr>
          <a:xfrm>
            <a:off x="944650" y="1769194"/>
            <a:ext cx="8183100" cy="21888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Clr>
                <a:schemeClr val="lt1"/>
              </a:buClr>
              <a:buSzPts val="5600"/>
              <a:buNone/>
              <a:defRPr sz="5600">
                <a:solidFill>
                  <a:schemeClr val="lt1"/>
                </a:solidFill>
              </a:defRPr>
            </a:lvl1pPr>
            <a:lvl2pPr lvl="1" rtl="0">
              <a:lnSpc>
                <a:spcPct val="90000"/>
              </a:lnSpc>
              <a:spcBef>
                <a:spcPts val="0"/>
              </a:spcBef>
              <a:spcAft>
                <a:spcPts val="0"/>
              </a:spcAft>
              <a:buSzPts val="6000"/>
              <a:buNone/>
              <a:defRPr sz="6000"/>
            </a:lvl2pPr>
            <a:lvl3pPr lvl="2" rtl="0">
              <a:lnSpc>
                <a:spcPct val="90000"/>
              </a:lnSpc>
              <a:spcBef>
                <a:spcPts val="0"/>
              </a:spcBef>
              <a:spcAft>
                <a:spcPts val="0"/>
              </a:spcAft>
              <a:buSzPts val="6000"/>
              <a:buNone/>
              <a:defRPr sz="6000"/>
            </a:lvl3pPr>
            <a:lvl4pPr lvl="3" rtl="0">
              <a:lnSpc>
                <a:spcPct val="90000"/>
              </a:lnSpc>
              <a:spcBef>
                <a:spcPts val="0"/>
              </a:spcBef>
              <a:spcAft>
                <a:spcPts val="0"/>
              </a:spcAft>
              <a:buSzPts val="6000"/>
              <a:buNone/>
              <a:defRPr sz="6000"/>
            </a:lvl4pPr>
            <a:lvl5pPr lvl="4" rtl="0">
              <a:lnSpc>
                <a:spcPct val="90000"/>
              </a:lnSpc>
              <a:spcBef>
                <a:spcPts val="0"/>
              </a:spcBef>
              <a:spcAft>
                <a:spcPts val="0"/>
              </a:spcAft>
              <a:buSzPts val="6000"/>
              <a:buNone/>
              <a:defRPr sz="6000"/>
            </a:lvl5pPr>
            <a:lvl6pPr lvl="5" rtl="0">
              <a:lnSpc>
                <a:spcPct val="90000"/>
              </a:lnSpc>
              <a:spcBef>
                <a:spcPts val="0"/>
              </a:spcBef>
              <a:spcAft>
                <a:spcPts val="0"/>
              </a:spcAft>
              <a:buSzPts val="6000"/>
              <a:buNone/>
              <a:defRPr sz="6000"/>
            </a:lvl6pPr>
            <a:lvl7pPr lvl="6" rtl="0">
              <a:lnSpc>
                <a:spcPct val="90000"/>
              </a:lnSpc>
              <a:spcBef>
                <a:spcPts val="0"/>
              </a:spcBef>
              <a:spcAft>
                <a:spcPts val="0"/>
              </a:spcAft>
              <a:buSzPts val="6000"/>
              <a:buNone/>
              <a:defRPr sz="6000"/>
            </a:lvl7pPr>
            <a:lvl8pPr lvl="7" rtl="0">
              <a:lnSpc>
                <a:spcPct val="90000"/>
              </a:lnSpc>
              <a:spcBef>
                <a:spcPts val="0"/>
              </a:spcBef>
              <a:spcAft>
                <a:spcPts val="0"/>
              </a:spcAft>
              <a:buSzPts val="6000"/>
              <a:buNone/>
              <a:defRPr sz="6000"/>
            </a:lvl8pPr>
            <a:lvl9pPr lvl="8" rtl="0">
              <a:lnSpc>
                <a:spcPct val="90000"/>
              </a:lnSpc>
              <a:spcBef>
                <a:spcPts val="0"/>
              </a:spcBef>
              <a:spcAft>
                <a:spcPts val="0"/>
              </a:spcAft>
              <a:buSzPts val="6000"/>
              <a:buNone/>
              <a:defRPr sz="6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Ваш макет 1">
  <p:cSld name="CUSTOM_5">
    <p:spTree>
      <p:nvGrpSpPr>
        <p:cNvPr id="1" name="Shape 67"/>
        <p:cNvGrpSpPr/>
        <p:nvPr/>
      </p:nvGrpSpPr>
      <p:grpSpPr>
        <a:xfrm>
          <a:off x="0" y="0"/>
          <a:ext cx="0" cy="0"/>
          <a:chOff x="0" y="0"/>
          <a:chExt cx="0" cy="0"/>
        </a:xfrm>
      </p:grpSpPr>
      <p:sp>
        <p:nvSpPr>
          <p:cNvPr id="68" name="Google Shape;68;p16"/>
          <p:cNvSpPr txBox="1">
            <a:spLocks noGrp="1"/>
          </p:cNvSpPr>
          <p:nvPr>
            <p:ph type="title"/>
          </p:nvPr>
        </p:nvSpPr>
        <p:spPr>
          <a:xfrm>
            <a:off x="500550" y="2545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ТИТУЛЬНЫЙ" type="title">
  <p:cSld name="TITLE">
    <p:bg>
      <p:bgPr>
        <a:blipFill>
          <a:blip r:embed="rId2">
            <a:alphaModFix/>
          </a:blip>
          <a:stretch>
            <a:fillRect/>
          </a:stretch>
        </a:blipFill>
        <a:effectLst/>
      </p:bgPr>
    </p:bg>
    <p:spTree>
      <p:nvGrpSpPr>
        <p:cNvPr id="1" name="Shape 191"/>
        <p:cNvGrpSpPr/>
        <p:nvPr/>
      </p:nvGrpSpPr>
      <p:grpSpPr>
        <a:xfrm>
          <a:off x="0" y="0"/>
          <a:ext cx="0" cy="0"/>
          <a:chOff x="0" y="0"/>
          <a:chExt cx="0" cy="0"/>
        </a:xfrm>
      </p:grpSpPr>
      <p:pic>
        <p:nvPicPr>
          <p:cNvPr id="192" name="Google Shape;192;p47"/>
          <p:cNvPicPr preferRelativeResize="0"/>
          <p:nvPr/>
        </p:nvPicPr>
        <p:blipFill rotWithShape="1">
          <a:blip r:embed="rId2">
            <a:alphaModFix/>
          </a:blip>
          <a:srcRect l="99" r="99"/>
          <a:stretch/>
        </p:blipFill>
        <p:spPr>
          <a:xfrm>
            <a:off x="-17925" y="-10075"/>
            <a:ext cx="9194726" cy="5182151"/>
          </a:xfrm>
          <a:prstGeom prst="rect">
            <a:avLst/>
          </a:prstGeom>
          <a:noFill/>
          <a:ln>
            <a:noFill/>
          </a:ln>
        </p:spPr>
      </p:pic>
      <p:sp>
        <p:nvSpPr>
          <p:cNvPr id="193" name="Google Shape;193;p47"/>
          <p:cNvSpPr txBox="1">
            <a:spLocks noGrp="1"/>
          </p:cNvSpPr>
          <p:nvPr>
            <p:ph type="subTitle" idx="1"/>
          </p:nvPr>
        </p:nvSpPr>
        <p:spPr>
          <a:xfrm>
            <a:off x="944650" y="4350425"/>
            <a:ext cx="8293200" cy="480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800"/>
              <a:buNone/>
              <a:defRPr sz="1800" b="1">
                <a:solidFill>
                  <a:schemeClr val="lt1"/>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194" name="Google Shape;194;p47"/>
          <p:cNvSpPr txBox="1">
            <a:spLocks noGrp="1"/>
          </p:cNvSpPr>
          <p:nvPr>
            <p:ph type="title"/>
          </p:nvPr>
        </p:nvSpPr>
        <p:spPr>
          <a:xfrm>
            <a:off x="944650" y="1769200"/>
            <a:ext cx="7379700" cy="23754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Clr>
                <a:schemeClr val="lt1"/>
              </a:buClr>
              <a:buSzPts val="5600"/>
              <a:buNone/>
              <a:defRPr sz="5600">
                <a:solidFill>
                  <a:schemeClr val="lt1"/>
                </a:solidFill>
              </a:defRPr>
            </a:lvl1pPr>
            <a:lvl2pPr lvl="1" rtl="0">
              <a:lnSpc>
                <a:spcPct val="90000"/>
              </a:lnSpc>
              <a:spcBef>
                <a:spcPts val="0"/>
              </a:spcBef>
              <a:spcAft>
                <a:spcPts val="0"/>
              </a:spcAft>
              <a:buSzPts val="6000"/>
              <a:buNone/>
              <a:defRPr sz="6000"/>
            </a:lvl2pPr>
            <a:lvl3pPr lvl="2" rtl="0">
              <a:lnSpc>
                <a:spcPct val="90000"/>
              </a:lnSpc>
              <a:spcBef>
                <a:spcPts val="0"/>
              </a:spcBef>
              <a:spcAft>
                <a:spcPts val="0"/>
              </a:spcAft>
              <a:buSzPts val="6000"/>
              <a:buNone/>
              <a:defRPr sz="6000"/>
            </a:lvl3pPr>
            <a:lvl4pPr lvl="3" rtl="0">
              <a:lnSpc>
                <a:spcPct val="90000"/>
              </a:lnSpc>
              <a:spcBef>
                <a:spcPts val="0"/>
              </a:spcBef>
              <a:spcAft>
                <a:spcPts val="0"/>
              </a:spcAft>
              <a:buSzPts val="6000"/>
              <a:buNone/>
              <a:defRPr sz="6000"/>
            </a:lvl4pPr>
            <a:lvl5pPr lvl="4" rtl="0">
              <a:lnSpc>
                <a:spcPct val="90000"/>
              </a:lnSpc>
              <a:spcBef>
                <a:spcPts val="0"/>
              </a:spcBef>
              <a:spcAft>
                <a:spcPts val="0"/>
              </a:spcAft>
              <a:buSzPts val="6000"/>
              <a:buNone/>
              <a:defRPr sz="6000"/>
            </a:lvl5pPr>
            <a:lvl6pPr lvl="5" rtl="0">
              <a:lnSpc>
                <a:spcPct val="90000"/>
              </a:lnSpc>
              <a:spcBef>
                <a:spcPts val="0"/>
              </a:spcBef>
              <a:spcAft>
                <a:spcPts val="0"/>
              </a:spcAft>
              <a:buSzPts val="6000"/>
              <a:buNone/>
              <a:defRPr sz="6000"/>
            </a:lvl6pPr>
            <a:lvl7pPr lvl="6" rtl="0">
              <a:lnSpc>
                <a:spcPct val="90000"/>
              </a:lnSpc>
              <a:spcBef>
                <a:spcPts val="0"/>
              </a:spcBef>
              <a:spcAft>
                <a:spcPts val="0"/>
              </a:spcAft>
              <a:buSzPts val="6000"/>
              <a:buNone/>
              <a:defRPr sz="6000"/>
            </a:lvl7pPr>
            <a:lvl8pPr lvl="7" rtl="0">
              <a:lnSpc>
                <a:spcPct val="90000"/>
              </a:lnSpc>
              <a:spcBef>
                <a:spcPts val="0"/>
              </a:spcBef>
              <a:spcAft>
                <a:spcPts val="0"/>
              </a:spcAft>
              <a:buSzPts val="6000"/>
              <a:buNone/>
              <a:defRPr sz="6000"/>
            </a:lvl8pPr>
            <a:lvl9pPr lvl="8" rtl="0">
              <a:lnSpc>
                <a:spcPct val="90000"/>
              </a:lnSpc>
              <a:spcBef>
                <a:spcPts val="0"/>
              </a:spcBef>
              <a:spcAft>
                <a:spcPts val="0"/>
              </a:spcAft>
              <a:buSzPts val="6000"/>
              <a:buNone/>
              <a:defRPr sz="60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Белый слайд + заголовок" type="secHead">
  <p:cSld name="SECTION_HEADER">
    <p:spTree>
      <p:nvGrpSpPr>
        <p:cNvPr id="1" name="Shape 195"/>
        <p:cNvGrpSpPr/>
        <p:nvPr/>
      </p:nvGrpSpPr>
      <p:grpSpPr>
        <a:xfrm>
          <a:off x="0" y="0"/>
          <a:ext cx="0" cy="0"/>
          <a:chOff x="0" y="0"/>
          <a:chExt cx="0" cy="0"/>
        </a:xfrm>
      </p:grpSpPr>
      <p:sp>
        <p:nvSpPr>
          <p:cNvPr id="196" name="Google Shape;196;p48"/>
          <p:cNvSpPr txBox="1">
            <a:spLocks noGrp="1"/>
          </p:cNvSpPr>
          <p:nvPr>
            <p:ph type="title"/>
          </p:nvPr>
        </p:nvSpPr>
        <p:spPr>
          <a:xfrm>
            <a:off x="500550" y="1784775"/>
            <a:ext cx="7935300" cy="1145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97" name="Google Shape;197;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Ваш макет 1">
  <p:cSld name="CUSTOM_5">
    <p:spTree>
      <p:nvGrpSpPr>
        <p:cNvPr id="1" name="Shape 198"/>
        <p:cNvGrpSpPr/>
        <p:nvPr/>
      </p:nvGrpSpPr>
      <p:grpSpPr>
        <a:xfrm>
          <a:off x="0" y="0"/>
          <a:ext cx="0" cy="0"/>
          <a:chOff x="0" y="0"/>
          <a:chExt cx="0" cy="0"/>
        </a:xfrm>
      </p:grpSpPr>
      <p:sp>
        <p:nvSpPr>
          <p:cNvPr id="199" name="Google Shape;199;p49"/>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0"/>
        <p:cNvGrpSpPr/>
        <p:nvPr/>
      </p:nvGrpSpPr>
      <p:grpSpPr>
        <a:xfrm>
          <a:off x="0" y="0"/>
          <a:ext cx="0" cy="0"/>
          <a:chOff x="0" y="0"/>
          <a:chExt cx="0" cy="0"/>
        </a:xfrm>
      </p:grpSpPr>
      <p:sp>
        <p:nvSpPr>
          <p:cNvPr id="201" name="Google Shape;201;p50"/>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2" name="Google Shape;202;p50"/>
          <p:cNvSpPr txBox="1">
            <a:spLocks noGrp="1"/>
          </p:cNvSpPr>
          <p:nvPr>
            <p:ph type="body" idx="1"/>
          </p:nvPr>
        </p:nvSpPr>
        <p:spPr>
          <a:xfrm>
            <a:off x="500550" y="1426469"/>
            <a:ext cx="8520600" cy="3416400"/>
          </a:xfrm>
          <a:prstGeom prst="rect">
            <a:avLst/>
          </a:prstGeom>
        </p:spPr>
        <p:txBody>
          <a:bodyPr spcFirstLastPara="1" wrap="square" lIns="91425" tIns="91425" rIns="91425" bIns="91425" anchor="t" anchorCtr="0">
            <a:normAutofit/>
          </a:bodyPr>
          <a:lstStyle>
            <a:lvl1pPr marL="457200" lvl="0" indent="-323850" rtl="0">
              <a:lnSpc>
                <a:spcPct val="120000"/>
              </a:lnSpc>
              <a:spcBef>
                <a:spcPts val="300"/>
              </a:spcBef>
              <a:spcAft>
                <a:spcPts val="0"/>
              </a:spcAft>
              <a:buSzPts val="1500"/>
              <a:buChar char="●"/>
              <a:defRPr sz="1500"/>
            </a:lvl1pPr>
            <a:lvl2pPr marL="914400" lvl="1" indent="-311150" rtl="0">
              <a:lnSpc>
                <a:spcPct val="120000"/>
              </a:lnSpc>
              <a:spcBef>
                <a:spcPts val="300"/>
              </a:spcBef>
              <a:spcAft>
                <a:spcPts val="0"/>
              </a:spcAft>
              <a:buSzPts val="1300"/>
              <a:buChar char="○"/>
              <a:defRPr sz="1300"/>
            </a:lvl2pPr>
            <a:lvl3pPr marL="1371600" lvl="2" indent="-311150" rtl="0">
              <a:lnSpc>
                <a:spcPct val="120000"/>
              </a:lnSpc>
              <a:spcBef>
                <a:spcPts val="300"/>
              </a:spcBef>
              <a:spcAft>
                <a:spcPts val="0"/>
              </a:spcAft>
              <a:buSzPts val="1300"/>
              <a:buChar char="■"/>
              <a:defRPr sz="1300"/>
            </a:lvl3pPr>
            <a:lvl4pPr marL="1828800" lvl="3" indent="-311150" rtl="0">
              <a:lnSpc>
                <a:spcPct val="120000"/>
              </a:lnSpc>
              <a:spcBef>
                <a:spcPts val="300"/>
              </a:spcBef>
              <a:spcAft>
                <a:spcPts val="0"/>
              </a:spcAft>
              <a:buSzPts val="1300"/>
              <a:buChar char="●"/>
              <a:defRPr sz="1300"/>
            </a:lvl4pPr>
            <a:lvl5pPr marL="2286000" lvl="4" indent="-311150" rtl="0">
              <a:lnSpc>
                <a:spcPct val="120000"/>
              </a:lnSpc>
              <a:spcBef>
                <a:spcPts val="0"/>
              </a:spcBef>
              <a:spcAft>
                <a:spcPts val="0"/>
              </a:spcAft>
              <a:buSzPts val="1300"/>
              <a:buChar char="○"/>
              <a:defRPr sz="1300"/>
            </a:lvl5pPr>
            <a:lvl6pPr marL="2743200" lvl="5" indent="-311150" rtl="0">
              <a:lnSpc>
                <a:spcPct val="120000"/>
              </a:lnSpc>
              <a:spcBef>
                <a:spcPts val="300"/>
              </a:spcBef>
              <a:spcAft>
                <a:spcPts val="0"/>
              </a:spcAft>
              <a:buSzPts val="1300"/>
              <a:buChar char="■"/>
              <a:defRPr sz="1300"/>
            </a:lvl6pPr>
            <a:lvl7pPr marL="3200400" lvl="6" indent="-311150" rtl="0">
              <a:lnSpc>
                <a:spcPct val="120000"/>
              </a:lnSpc>
              <a:spcBef>
                <a:spcPts val="300"/>
              </a:spcBef>
              <a:spcAft>
                <a:spcPts val="0"/>
              </a:spcAft>
              <a:buSzPts val="1300"/>
              <a:buChar char="●"/>
              <a:defRPr sz="1300"/>
            </a:lvl7pPr>
            <a:lvl8pPr marL="3657600" lvl="7" indent="-311150" rtl="0">
              <a:lnSpc>
                <a:spcPct val="120000"/>
              </a:lnSpc>
              <a:spcBef>
                <a:spcPts val="300"/>
              </a:spcBef>
              <a:spcAft>
                <a:spcPts val="0"/>
              </a:spcAft>
              <a:buSzPts val="1300"/>
              <a:buChar char="○"/>
              <a:defRPr sz="1300"/>
            </a:lvl8pPr>
            <a:lvl9pPr marL="4114800" lvl="8" indent="-311150" rtl="0">
              <a:lnSpc>
                <a:spcPct val="120000"/>
              </a:lnSpc>
              <a:spcBef>
                <a:spcPts val="300"/>
              </a:spcBef>
              <a:spcAft>
                <a:spcPts val="0"/>
              </a:spcAft>
              <a:buSzPts val="1300"/>
              <a:buChar char="■"/>
              <a:defRPr sz="1300"/>
            </a:lvl9pPr>
          </a:lstStyle>
          <a:p>
            <a:endParaRPr/>
          </a:p>
        </p:txBody>
      </p:sp>
      <p:sp>
        <p:nvSpPr>
          <p:cNvPr id="203" name="Google Shape;203;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Тема вебинара" type="twoColTx">
  <p:cSld name="TITLE_AND_TWO_COLUMNS">
    <p:spTree>
      <p:nvGrpSpPr>
        <p:cNvPr id="1" name="Shape 204"/>
        <p:cNvGrpSpPr/>
        <p:nvPr/>
      </p:nvGrpSpPr>
      <p:grpSpPr>
        <a:xfrm>
          <a:off x="0" y="0"/>
          <a:ext cx="0" cy="0"/>
          <a:chOff x="0" y="0"/>
          <a:chExt cx="0" cy="0"/>
        </a:xfrm>
      </p:grpSpPr>
      <p:sp>
        <p:nvSpPr>
          <p:cNvPr id="205" name="Google Shape;205;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
        <p:nvSpPr>
          <p:cNvPr id="206" name="Google Shape;206;p51"/>
          <p:cNvSpPr txBox="1">
            <a:spLocks noGrp="1"/>
          </p:cNvSpPr>
          <p:nvPr>
            <p:ph type="title"/>
          </p:nvPr>
        </p:nvSpPr>
        <p:spPr>
          <a:xfrm>
            <a:off x="500550" y="821213"/>
            <a:ext cx="8520600" cy="19836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7" name="Google Shape;207;p51"/>
          <p:cNvSpPr txBox="1">
            <a:spLocks noGrp="1"/>
          </p:cNvSpPr>
          <p:nvPr>
            <p:ph type="subTitle" idx="1"/>
          </p:nvPr>
        </p:nvSpPr>
        <p:spPr>
          <a:xfrm>
            <a:off x="500550" y="457313"/>
            <a:ext cx="7796700" cy="792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rgbClr val="FF9900"/>
              </a:buClr>
              <a:buSzPts val="1500"/>
              <a:buNone/>
              <a:defRPr sz="1500">
                <a:solidFill>
                  <a:srgbClr val="FF9900"/>
                </a:solidFill>
              </a:defRPr>
            </a:lvl1pPr>
            <a:lvl2pPr lvl="1" rtl="0">
              <a:lnSpc>
                <a:spcPct val="100000"/>
              </a:lnSpc>
              <a:spcBef>
                <a:spcPts val="0"/>
              </a:spcBef>
              <a:spcAft>
                <a:spcPts val="0"/>
              </a:spcAft>
              <a:buClr>
                <a:srgbClr val="013D85"/>
              </a:buClr>
              <a:buSzPts val="2300"/>
              <a:buNone/>
              <a:defRPr sz="2300">
                <a:solidFill>
                  <a:srgbClr val="013D85"/>
                </a:solidFill>
              </a:defRPr>
            </a:lvl2pPr>
            <a:lvl3pPr lvl="2" rtl="0">
              <a:lnSpc>
                <a:spcPct val="100000"/>
              </a:lnSpc>
              <a:spcBef>
                <a:spcPts val="0"/>
              </a:spcBef>
              <a:spcAft>
                <a:spcPts val="0"/>
              </a:spcAft>
              <a:buClr>
                <a:srgbClr val="013D85"/>
              </a:buClr>
              <a:buSzPts val="2300"/>
              <a:buNone/>
              <a:defRPr sz="2300">
                <a:solidFill>
                  <a:srgbClr val="013D85"/>
                </a:solidFill>
              </a:defRPr>
            </a:lvl3pPr>
            <a:lvl4pPr lvl="3" rtl="0">
              <a:lnSpc>
                <a:spcPct val="100000"/>
              </a:lnSpc>
              <a:spcBef>
                <a:spcPts val="0"/>
              </a:spcBef>
              <a:spcAft>
                <a:spcPts val="0"/>
              </a:spcAft>
              <a:buClr>
                <a:srgbClr val="013D85"/>
              </a:buClr>
              <a:buSzPts val="2300"/>
              <a:buNone/>
              <a:defRPr sz="2300">
                <a:solidFill>
                  <a:srgbClr val="013D85"/>
                </a:solidFill>
              </a:defRPr>
            </a:lvl4pPr>
            <a:lvl5pPr lvl="4" rtl="0">
              <a:lnSpc>
                <a:spcPct val="100000"/>
              </a:lnSpc>
              <a:spcBef>
                <a:spcPts val="0"/>
              </a:spcBef>
              <a:spcAft>
                <a:spcPts val="0"/>
              </a:spcAft>
              <a:buClr>
                <a:srgbClr val="013D85"/>
              </a:buClr>
              <a:buSzPts val="2300"/>
              <a:buNone/>
              <a:defRPr sz="2300">
                <a:solidFill>
                  <a:srgbClr val="013D85"/>
                </a:solidFill>
              </a:defRPr>
            </a:lvl5pPr>
            <a:lvl6pPr lvl="5" rtl="0">
              <a:lnSpc>
                <a:spcPct val="100000"/>
              </a:lnSpc>
              <a:spcBef>
                <a:spcPts val="0"/>
              </a:spcBef>
              <a:spcAft>
                <a:spcPts val="0"/>
              </a:spcAft>
              <a:buClr>
                <a:srgbClr val="013D85"/>
              </a:buClr>
              <a:buSzPts val="2300"/>
              <a:buNone/>
              <a:defRPr sz="2300">
                <a:solidFill>
                  <a:srgbClr val="013D85"/>
                </a:solidFill>
              </a:defRPr>
            </a:lvl6pPr>
            <a:lvl7pPr lvl="6" rtl="0">
              <a:lnSpc>
                <a:spcPct val="100000"/>
              </a:lnSpc>
              <a:spcBef>
                <a:spcPts val="0"/>
              </a:spcBef>
              <a:spcAft>
                <a:spcPts val="0"/>
              </a:spcAft>
              <a:buClr>
                <a:srgbClr val="013D85"/>
              </a:buClr>
              <a:buSzPts val="2300"/>
              <a:buNone/>
              <a:defRPr sz="2300">
                <a:solidFill>
                  <a:srgbClr val="013D85"/>
                </a:solidFill>
              </a:defRPr>
            </a:lvl7pPr>
            <a:lvl8pPr lvl="7" rtl="0">
              <a:lnSpc>
                <a:spcPct val="100000"/>
              </a:lnSpc>
              <a:spcBef>
                <a:spcPts val="0"/>
              </a:spcBef>
              <a:spcAft>
                <a:spcPts val="0"/>
              </a:spcAft>
              <a:buClr>
                <a:srgbClr val="013D85"/>
              </a:buClr>
              <a:buSzPts val="2300"/>
              <a:buNone/>
              <a:defRPr sz="2300">
                <a:solidFill>
                  <a:srgbClr val="013D85"/>
                </a:solidFill>
              </a:defRPr>
            </a:lvl8pPr>
            <a:lvl9pPr lvl="8" rtl="0">
              <a:lnSpc>
                <a:spcPct val="100000"/>
              </a:lnSpc>
              <a:spcBef>
                <a:spcPts val="0"/>
              </a:spcBef>
              <a:spcAft>
                <a:spcPts val="0"/>
              </a:spcAft>
              <a:buClr>
                <a:srgbClr val="013D85"/>
              </a:buClr>
              <a:buSzPts val="2300"/>
              <a:buNone/>
              <a:defRPr sz="2300">
                <a:solidFill>
                  <a:srgbClr val="013D85"/>
                </a:solidFill>
              </a:defRPr>
            </a:lvl9pPr>
          </a:lstStyle>
          <a:p>
            <a:endParaRPr/>
          </a:p>
        </p:txBody>
      </p:sp>
      <p:sp>
        <p:nvSpPr>
          <p:cNvPr id="208" name="Google Shape;208;p51"/>
          <p:cNvSpPr txBox="1">
            <a:spLocks noGrp="1"/>
          </p:cNvSpPr>
          <p:nvPr>
            <p:ph type="subTitle" idx="2"/>
          </p:nvPr>
        </p:nvSpPr>
        <p:spPr>
          <a:xfrm>
            <a:off x="3135425" y="2978831"/>
            <a:ext cx="5856300" cy="587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500"/>
              <a:buNone/>
              <a:defRPr sz="1500" b="1"/>
            </a:lvl1pPr>
            <a:lvl2pPr lvl="1" rtl="0">
              <a:lnSpc>
                <a:spcPct val="100000"/>
              </a:lnSpc>
              <a:spcBef>
                <a:spcPts val="0"/>
              </a:spcBef>
              <a:spcAft>
                <a:spcPts val="0"/>
              </a:spcAft>
              <a:buClr>
                <a:srgbClr val="013D85"/>
              </a:buClr>
              <a:buSzPts val="2300"/>
              <a:buNone/>
              <a:defRPr sz="2300" b="1">
                <a:solidFill>
                  <a:srgbClr val="013D85"/>
                </a:solidFill>
              </a:defRPr>
            </a:lvl2pPr>
            <a:lvl3pPr lvl="2" rtl="0">
              <a:lnSpc>
                <a:spcPct val="100000"/>
              </a:lnSpc>
              <a:spcBef>
                <a:spcPts val="0"/>
              </a:spcBef>
              <a:spcAft>
                <a:spcPts val="0"/>
              </a:spcAft>
              <a:buClr>
                <a:srgbClr val="013D85"/>
              </a:buClr>
              <a:buSzPts val="2300"/>
              <a:buNone/>
              <a:defRPr sz="2300" b="1">
                <a:solidFill>
                  <a:srgbClr val="013D85"/>
                </a:solidFill>
              </a:defRPr>
            </a:lvl3pPr>
            <a:lvl4pPr lvl="3" rtl="0">
              <a:lnSpc>
                <a:spcPct val="100000"/>
              </a:lnSpc>
              <a:spcBef>
                <a:spcPts val="0"/>
              </a:spcBef>
              <a:spcAft>
                <a:spcPts val="0"/>
              </a:spcAft>
              <a:buClr>
                <a:srgbClr val="013D85"/>
              </a:buClr>
              <a:buSzPts val="2300"/>
              <a:buNone/>
              <a:defRPr sz="2300" b="1">
                <a:solidFill>
                  <a:srgbClr val="013D85"/>
                </a:solidFill>
              </a:defRPr>
            </a:lvl4pPr>
            <a:lvl5pPr lvl="4" rtl="0">
              <a:lnSpc>
                <a:spcPct val="100000"/>
              </a:lnSpc>
              <a:spcBef>
                <a:spcPts val="0"/>
              </a:spcBef>
              <a:spcAft>
                <a:spcPts val="0"/>
              </a:spcAft>
              <a:buClr>
                <a:srgbClr val="013D85"/>
              </a:buClr>
              <a:buSzPts val="2300"/>
              <a:buNone/>
              <a:defRPr sz="2300" b="1">
                <a:solidFill>
                  <a:srgbClr val="013D85"/>
                </a:solidFill>
              </a:defRPr>
            </a:lvl5pPr>
            <a:lvl6pPr lvl="5" rtl="0">
              <a:lnSpc>
                <a:spcPct val="100000"/>
              </a:lnSpc>
              <a:spcBef>
                <a:spcPts val="0"/>
              </a:spcBef>
              <a:spcAft>
                <a:spcPts val="0"/>
              </a:spcAft>
              <a:buClr>
                <a:srgbClr val="013D85"/>
              </a:buClr>
              <a:buSzPts val="2300"/>
              <a:buNone/>
              <a:defRPr sz="2300" b="1">
                <a:solidFill>
                  <a:srgbClr val="013D85"/>
                </a:solidFill>
              </a:defRPr>
            </a:lvl6pPr>
            <a:lvl7pPr lvl="6" rtl="0">
              <a:lnSpc>
                <a:spcPct val="100000"/>
              </a:lnSpc>
              <a:spcBef>
                <a:spcPts val="0"/>
              </a:spcBef>
              <a:spcAft>
                <a:spcPts val="0"/>
              </a:spcAft>
              <a:buClr>
                <a:srgbClr val="013D85"/>
              </a:buClr>
              <a:buSzPts val="2300"/>
              <a:buNone/>
              <a:defRPr sz="2300" b="1">
                <a:solidFill>
                  <a:srgbClr val="013D85"/>
                </a:solidFill>
              </a:defRPr>
            </a:lvl7pPr>
            <a:lvl8pPr lvl="7" rtl="0">
              <a:lnSpc>
                <a:spcPct val="100000"/>
              </a:lnSpc>
              <a:spcBef>
                <a:spcPts val="0"/>
              </a:spcBef>
              <a:spcAft>
                <a:spcPts val="0"/>
              </a:spcAft>
              <a:buClr>
                <a:srgbClr val="013D85"/>
              </a:buClr>
              <a:buSzPts val="2300"/>
              <a:buNone/>
              <a:defRPr sz="2300" b="1">
                <a:solidFill>
                  <a:srgbClr val="013D85"/>
                </a:solidFill>
              </a:defRPr>
            </a:lvl8pPr>
            <a:lvl9pPr lvl="8" rtl="0">
              <a:lnSpc>
                <a:spcPct val="100000"/>
              </a:lnSpc>
              <a:spcBef>
                <a:spcPts val="0"/>
              </a:spcBef>
              <a:spcAft>
                <a:spcPts val="0"/>
              </a:spcAft>
              <a:buClr>
                <a:srgbClr val="013D85"/>
              </a:buClr>
              <a:buSzPts val="2300"/>
              <a:buNone/>
              <a:defRPr sz="2300" b="1">
                <a:solidFill>
                  <a:srgbClr val="013D85"/>
                </a:solidFill>
              </a:defRPr>
            </a:lvl9pPr>
          </a:lstStyle>
          <a:p>
            <a:endParaRPr/>
          </a:p>
        </p:txBody>
      </p:sp>
      <p:sp>
        <p:nvSpPr>
          <p:cNvPr id="209" name="Google Shape;209;p51"/>
          <p:cNvSpPr txBox="1">
            <a:spLocks noGrp="1"/>
          </p:cNvSpPr>
          <p:nvPr>
            <p:ph type="subTitle" idx="3"/>
          </p:nvPr>
        </p:nvSpPr>
        <p:spPr>
          <a:xfrm>
            <a:off x="3135425" y="3278981"/>
            <a:ext cx="5856300" cy="792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
        <p:nvSpPr>
          <p:cNvPr id="210" name="Google Shape;210;p51"/>
          <p:cNvSpPr txBox="1">
            <a:spLocks noGrp="1"/>
          </p:cNvSpPr>
          <p:nvPr>
            <p:ph type="subTitle" idx="4"/>
          </p:nvPr>
        </p:nvSpPr>
        <p:spPr>
          <a:xfrm>
            <a:off x="3135425" y="3662550"/>
            <a:ext cx="5856300" cy="1032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extLst>
    <p:ext uri="{DCECCB84-F9BA-43D5-87BE-67443E8EF086}">
      <p15:sldGuideLst xmlns:p15="http://schemas.microsoft.com/office/powerpoint/2012/main">
        <p15:guide id="1" pos="397">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Разделительный слайд">
  <p:cSld name="MAIN_POINT">
    <p:spTree>
      <p:nvGrpSpPr>
        <p:cNvPr id="1" name="Shape 211"/>
        <p:cNvGrpSpPr/>
        <p:nvPr/>
      </p:nvGrpSpPr>
      <p:grpSpPr>
        <a:xfrm>
          <a:off x="0" y="0"/>
          <a:ext cx="0" cy="0"/>
          <a:chOff x="0" y="0"/>
          <a:chExt cx="0" cy="0"/>
        </a:xfrm>
      </p:grpSpPr>
      <p:sp>
        <p:nvSpPr>
          <p:cNvPr id="212" name="Google Shape;212;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pic>
        <p:nvPicPr>
          <p:cNvPr id="213" name="Google Shape;213;p5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14" name="Google Shape;214;p52"/>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600"/>
              <a:buNone/>
              <a:defRPr sz="4600">
                <a:solidFill>
                  <a:schemeClr val="lt1"/>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О себе">
  <p:cSld name="CUSTOM_1">
    <p:spTree>
      <p:nvGrpSpPr>
        <p:cNvPr id="1" name="Shape 215"/>
        <p:cNvGrpSpPr/>
        <p:nvPr/>
      </p:nvGrpSpPr>
      <p:grpSpPr>
        <a:xfrm>
          <a:off x="0" y="0"/>
          <a:ext cx="0" cy="0"/>
          <a:chOff x="0" y="0"/>
          <a:chExt cx="0" cy="0"/>
        </a:xfrm>
      </p:grpSpPr>
      <p:sp>
        <p:nvSpPr>
          <p:cNvPr id="216" name="Google Shape;216;p53"/>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7" name="Google Shape;217;p53"/>
          <p:cNvSpPr txBox="1">
            <a:spLocks noGrp="1"/>
          </p:cNvSpPr>
          <p:nvPr>
            <p:ph type="subTitle" idx="1"/>
          </p:nvPr>
        </p:nvSpPr>
        <p:spPr>
          <a:xfrm>
            <a:off x="3891775" y="1716281"/>
            <a:ext cx="4391700" cy="587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600" b="1"/>
            </a:lvl1pPr>
            <a:lvl2pPr lvl="1" rtl="0">
              <a:lnSpc>
                <a:spcPct val="100000"/>
              </a:lnSpc>
              <a:spcBef>
                <a:spcPts val="0"/>
              </a:spcBef>
              <a:spcAft>
                <a:spcPts val="0"/>
              </a:spcAft>
              <a:buClr>
                <a:schemeClr val="dk1"/>
              </a:buClr>
              <a:buSzPts val="2300"/>
              <a:buNone/>
              <a:defRPr sz="2300" b="1">
                <a:solidFill>
                  <a:schemeClr val="dk1"/>
                </a:solidFill>
              </a:defRPr>
            </a:lvl2pPr>
            <a:lvl3pPr lvl="2" rtl="0">
              <a:lnSpc>
                <a:spcPct val="100000"/>
              </a:lnSpc>
              <a:spcBef>
                <a:spcPts val="0"/>
              </a:spcBef>
              <a:spcAft>
                <a:spcPts val="0"/>
              </a:spcAft>
              <a:buClr>
                <a:schemeClr val="dk1"/>
              </a:buClr>
              <a:buSzPts val="2300"/>
              <a:buNone/>
              <a:defRPr sz="2300" b="1">
                <a:solidFill>
                  <a:schemeClr val="dk1"/>
                </a:solidFill>
              </a:defRPr>
            </a:lvl3pPr>
            <a:lvl4pPr lvl="3" rtl="0">
              <a:lnSpc>
                <a:spcPct val="100000"/>
              </a:lnSpc>
              <a:spcBef>
                <a:spcPts val="0"/>
              </a:spcBef>
              <a:spcAft>
                <a:spcPts val="0"/>
              </a:spcAft>
              <a:buClr>
                <a:schemeClr val="dk1"/>
              </a:buClr>
              <a:buSzPts val="2300"/>
              <a:buNone/>
              <a:defRPr sz="2300" b="1">
                <a:solidFill>
                  <a:schemeClr val="dk1"/>
                </a:solidFill>
              </a:defRPr>
            </a:lvl4pPr>
            <a:lvl5pPr lvl="4" rtl="0">
              <a:lnSpc>
                <a:spcPct val="100000"/>
              </a:lnSpc>
              <a:spcBef>
                <a:spcPts val="0"/>
              </a:spcBef>
              <a:spcAft>
                <a:spcPts val="0"/>
              </a:spcAft>
              <a:buClr>
                <a:schemeClr val="dk1"/>
              </a:buClr>
              <a:buSzPts val="2300"/>
              <a:buNone/>
              <a:defRPr sz="2300" b="1">
                <a:solidFill>
                  <a:schemeClr val="dk1"/>
                </a:solidFill>
              </a:defRPr>
            </a:lvl5pPr>
            <a:lvl6pPr lvl="5" rtl="0">
              <a:lnSpc>
                <a:spcPct val="100000"/>
              </a:lnSpc>
              <a:spcBef>
                <a:spcPts val="0"/>
              </a:spcBef>
              <a:spcAft>
                <a:spcPts val="0"/>
              </a:spcAft>
              <a:buClr>
                <a:schemeClr val="dk1"/>
              </a:buClr>
              <a:buSzPts val="2300"/>
              <a:buNone/>
              <a:defRPr sz="2300" b="1">
                <a:solidFill>
                  <a:schemeClr val="dk1"/>
                </a:solidFill>
              </a:defRPr>
            </a:lvl6pPr>
            <a:lvl7pPr lvl="6" rtl="0">
              <a:lnSpc>
                <a:spcPct val="100000"/>
              </a:lnSpc>
              <a:spcBef>
                <a:spcPts val="0"/>
              </a:spcBef>
              <a:spcAft>
                <a:spcPts val="0"/>
              </a:spcAft>
              <a:buClr>
                <a:schemeClr val="dk1"/>
              </a:buClr>
              <a:buSzPts val="2300"/>
              <a:buNone/>
              <a:defRPr sz="2300" b="1">
                <a:solidFill>
                  <a:schemeClr val="dk1"/>
                </a:solidFill>
              </a:defRPr>
            </a:lvl7pPr>
            <a:lvl8pPr lvl="7" rtl="0">
              <a:lnSpc>
                <a:spcPct val="100000"/>
              </a:lnSpc>
              <a:spcBef>
                <a:spcPts val="0"/>
              </a:spcBef>
              <a:spcAft>
                <a:spcPts val="0"/>
              </a:spcAft>
              <a:buClr>
                <a:schemeClr val="dk1"/>
              </a:buClr>
              <a:buSzPts val="2300"/>
              <a:buNone/>
              <a:defRPr sz="2300" b="1">
                <a:solidFill>
                  <a:schemeClr val="dk1"/>
                </a:solidFill>
              </a:defRPr>
            </a:lvl8pPr>
            <a:lvl9pPr lvl="8" rtl="0">
              <a:lnSpc>
                <a:spcPct val="100000"/>
              </a:lnSpc>
              <a:spcBef>
                <a:spcPts val="0"/>
              </a:spcBef>
              <a:spcAft>
                <a:spcPts val="0"/>
              </a:spcAft>
              <a:buClr>
                <a:schemeClr val="dk1"/>
              </a:buClr>
              <a:buSzPts val="2300"/>
              <a:buNone/>
              <a:defRPr sz="2300" b="1">
                <a:solidFill>
                  <a:schemeClr val="dk1"/>
                </a:solidFill>
              </a:defRPr>
            </a:lvl9pPr>
          </a:lstStyle>
          <a:p>
            <a:endParaRPr/>
          </a:p>
        </p:txBody>
      </p:sp>
      <p:sp>
        <p:nvSpPr>
          <p:cNvPr id="218" name="Google Shape;218;p53"/>
          <p:cNvSpPr txBox="1">
            <a:spLocks noGrp="1"/>
          </p:cNvSpPr>
          <p:nvPr>
            <p:ph type="subTitle" idx="2"/>
          </p:nvPr>
        </p:nvSpPr>
        <p:spPr>
          <a:xfrm>
            <a:off x="3891775" y="2252801"/>
            <a:ext cx="5095200" cy="25113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Раздел+описание">
  <p:cSld name="SECTION_TITLE_AND_DESCRIPTION">
    <p:spTree>
      <p:nvGrpSpPr>
        <p:cNvPr id="1" name="Shape 219"/>
        <p:cNvGrpSpPr/>
        <p:nvPr/>
      </p:nvGrpSpPr>
      <p:grpSpPr>
        <a:xfrm>
          <a:off x="0" y="0"/>
          <a:ext cx="0" cy="0"/>
          <a:chOff x="0" y="0"/>
          <a:chExt cx="0" cy="0"/>
        </a:xfrm>
      </p:grpSpPr>
      <p:sp>
        <p:nvSpPr>
          <p:cNvPr id="220" name="Google Shape;220;p54"/>
          <p:cNvSpPr/>
          <p:nvPr/>
        </p:nvSpPr>
        <p:spPr>
          <a:xfrm>
            <a:off x="4572000" y="-125"/>
            <a:ext cx="45720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4"/>
          <p:cNvSpPr txBox="1">
            <a:spLocks noGrp="1"/>
          </p:cNvSpPr>
          <p:nvPr>
            <p:ph type="title"/>
          </p:nvPr>
        </p:nvSpPr>
        <p:spPr>
          <a:xfrm>
            <a:off x="609075" y="1220875"/>
            <a:ext cx="4045200" cy="14823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sz="3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222" name="Google Shape;222;p54"/>
          <p:cNvSpPr txBox="1">
            <a:spLocks noGrp="1"/>
          </p:cNvSpPr>
          <p:nvPr>
            <p:ph type="subTitle" idx="1"/>
          </p:nvPr>
        </p:nvSpPr>
        <p:spPr>
          <a:xfrm>
            <a:off x="609075" y="2916213"/>
            <a:ext cx="4045200" cy="1235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700"/>
              <a:buNone/>
              <a:defRPr sz="1700"/>
            </a:lvl1pPr>
            <a:lvl2pPr lvl="1" rtl="0">
              <a:lnSpc>
                <a:spcPct val="100000"/>
              </a:lnSpc>
              <a:spcBef>
                <a:spcPts val="0"/>
              </a:spcBef>
              <a:spcAft>
                <a:spcPts val="0"/>
              </a:spcAft>
              <a:buSzPts val="1700"/>
              <a:buNone/>
              <a:defRPr sz="1700"/>
            </a:lvl2pPr>
            <a:lvl3pPr lvl="2" rtl="0">
              <a:lnSpc>
                <a:spcPct val="100000"/>
              </a:lnSpc>
              <a:spcBef>
                <a:spcPts val="0"/>
              </a:spcBef>
              <a:spcAft>
                <a:spcPts val="0"/>
              </a:spcAft>
              <a:buSzPts val="1700"/>
              <a:buNone/>
              <a:defRPr sz="1700"/>
            </a:lvl3pPr>
            <a:lvl4pPr lvl="3" rtl="0">
              <a:lnSpc>
                <a:spcPct val="100000"/>
              </a:lnSpc>
              <a:spcBef>
                <a:spcPts val="0"/>
              </a:spcBef>
              <a:spcAft>
                <a:spcPts val="0"/>
              </a:spcAft>
              <a:buSzPts val="1700"/>
              <a:buNone/>
              <a:defRPr sz="1700"/>
            </a:lvl4pPr>
            <a:lvl5pPr lvl="4" rtl="0">
              <a:lnSpc>
                <a:spcPct val="100000"/>
              </a:lnSpc>
              <a:spcBef>
                <a:spcPts val="0"/>
              </a:spcBef>
              <a:spcAft>
                <a:spcPts val="0"/>
              </a:spcAft>
              <a:buSzPts val="1700"/>
              <a:buNone/>
              <a:defRPr sz="1700"/>
            </a:lvl5pPr>
            <a:lvl6pPr lvl="5" rtl="0">
              <a:lnSpc>
                <a:spcPct val="100000"/>
              </a:lnSpc>
              <a:spcBef>
                <a:spcPts val="0"/>
              </a:spcBef>
              <a:spcAft>
                <a:spcPts val="0"/>
              </a:spcAft>
              <a:buSzPts val="1700"/>
              <a:buNone/>
              <a:defRPr sz="1700"/>
            </a:lvl6pPr>
            <a:lvl7pPr lvl="6" rtl="0">
              <a:lnSpc>
                <a:spcPct val="100000"/>
              </a:lnSpc>
              <a:spcBef>
                <a:spcPts val="0"/>
              </a:spcBef>
              <a:spcAft>
                <a:spcPts val="0"/>
              </a:spcAft>
              <a:buSzPts val="1700"/>
              <a:buNone/>
              <a:defRPr sz="1700"/>
            </a:lvl7pPr>
            <a:lvl8pPr lvl="7" rtl="0">
              <a:lnSpc>
                <a:spcPct val="100000"/>
              </a:lnSpc>
              <a:spcBef>
                <a:spcPts val="0"/>
              </a:spcBef>
              <a:spcAft>
                <a:spcPts val="0"/>
              </a:spcAft>
              <a:buSzPts val="1700"/>
              <a:buNone/>
              <a:defRPr sz="1700"/>
            </a:lvl8pPr>
            <a:lvl9pPr lvl="8" rtl="0">
              <a:lnSpc>
                <a:spcPct val="100000"/>
              </a:lnSpc>
              <a:spcBef>
                <a:spcPts val="0"/>
              </a:spcBef>
              <a:spcAft>
                <a:spcPts val="0"/>
              </a:spcAft>
              <a:buSzPts val="1700"/>
              <a:buNone/>
              <a:defRPr sz="1700"/>
            </a:lvl9pPr>
          </a:lstStyle>
          <a:p>
            <a:endParaRPr/>
          </a:p>
        </p:txBody>
      </p:sp>
      <p:sp>
        <p:nvSpPr>
          <p:cNvPr id="223" name="Google Shape;223;p54"/>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36550" rtl="0">
              <a:spcBef>
                <a:spcPts val="0"/>
              </a:spcBef>
              <a:spcAft>
                <a:spcPts val="0"/>
              </a:spcAft>
              <a:buSzPts val="1700"/>
              <a:buChar char="●"/>
              <a:defRPr/>
            </a:lvl1pPr>
            <a:lvl2pPr marL="914400" lvl="1" indent="-323850" rtl="0">
              <a:spcBef>
                <a:spcPts val="0"/>
              </a:spcBef>
              <a:spcAft>
                <a:spcPts val="0"/>
              </a:spcAft>
              <a:buSzPts val="1500"/>
              <a:buChar char="○"/>
              <a:defRPr/>
            </a:lvl2pPr>
            <a:lvl3pPr marL="1371600" lvl="2" indent="-311150" rtl="0">
              <a:spcBef>
                <a:spcPts val="0"/>
              </a:spcBef>
              <a:spcAft>
                <a:spcPts val="0"/>
              </a:spcAft>
              <a:buSzPts val="1300"/>
              <a:buChar char="■"/>
              <a:defRPr/>
            </a:lvl3pPr>
            <a:lvl4pPr marL="1828800" lvl="3" indent="-311150" rtl="0">
              <a:spcBef>
                <a:spcPts val="0"/>
              </a:spcBef>
              <a:spcAft>
                <a:spcPts val="0"/>
              </a:spcAft>
              <a:buSzPts val="1300"/>
              <a:buChar char="●"/>
              <a:defRPr/>
            </a:lvl4pPr>
            <a:lvl5pPr marL="2286000" lvl="4" indent="-311150" rtl="0">
              <a:spcBef>
                <a:spcPts val="0"/>
              </a:spcBef>
              <a:spcAft>
                <a:spcPts val="0"/>
              </a:spcAft>
              <a:buSzPts val="1300"/>
              <a:buChar char="○"/>
              <a:defRPr/>
            </a:lvl5pPr>
            <a:lvl6pPr marL="2743200" lvl="5" indent="-311150" rtl="0">
              <a:spcBef>
                <a:spcPts val="0"/>
              </a:spcBef>
              <a:spcAft>
                <a:spcPts val="0"/>
              </a:spcAft>
              <a:buSzPts val="1300"/>
              <a:buChar char="■"/>
              <a:defRPr/>
            </a:lvl6pPr>
            <a:lvl7pPr marL="3200400" lvl="6" indent="-311150" rtl="0">
              <a:spcBef>
                <a:spcPts val="0"/>
              </a:spcBef>
              <a:spcAft>
                <a:spcPts val="0"/>
              </a:spcAft>
              <a:buSzPts val="1300"/>
              <a:buChar char="●"/>
              <a:defRPr/>
            </a:lvl7pPr>
            <a:lvl8pPr marL="3657600" lvl="7" indent="-311150" rtl="0">
              <a:spcBef>
                <a:spcPts val="0"/>
              </a:spcBef>
              <a:spcAft>
                <a:spcPts val="0"/>
              </a:spcAft>
              <a:buSzPts val="1300"/>
              <a:buChar char="○"/>
              <a:defRPr/>
            </a:lvl8pPr>
            <a:lvl9pPr marL="4114800" lvl="8" indent="-311150" rtl="0">
              <a:spcBef>
                <a:spcPts val="0"/>
              </a:spcBef>
              <a:spcAft>
                <a:spcPts val="0"/>
              </a:spcAft>
              <a:buSzPts val="1300"/>
              <a:buChar char="■"/>
              <a:defRPr/>
            </a:lvl9pPr>
          </a:lstStyle>
          <a:p>
            <a:endParaRPr/>
          </a:p>
        </p:txBody>
      </p:sp>
      <p:sp>
        <p:nvSpPr>
          <p:cNvPr id="224" name="Google Shape;224;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5"/>
        <p:cNvGrpSpPr/>
        <p:nvPr/>
      </p:nvGrpSpPr>
      <p:grpSpPr>
        <a:xfrm>
          <a:off x="0" y="0"/>
          <a:ext cx="0" cy="0"/>
          <a:chOff x="0" y="0"/>
          <a:chExt cx="0" cy="0"/>
        </a:xfrm>
      </p:grpSpPr>
      <p:sp>
        <p:nvSpPr>
          <p:cNvPr id="226" name="Google Shape;226;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Белый слайд + заголовок"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500550" y="1940306"/>
            <a:ext cx="79353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Заголовок">
  <p:cSld name="CUSTOM_3">
    <p:spTree>
      <p:nvGrpSpPr>
        <p:cNvPr id="1" name="Shape 227"/>
        <p:cNvGrpSpPr/>
        <p:nvPr/>
      </p:nvGrpSpPr>
      <p:grpSpPr>
        <a:xfrm>
          <a:off x="0" y="0"/>
          <a:ext cx="0" cy="0"/>
          <a:chOff x="0" y="0"/>
          <a:chExt cx="0" cy="0"/>
        </a:xfrm>
      </p:grpSpPr>
      <p:sp>
        <p:nvSpPr>
          <p:cNvPr id="228" name="Google Shape;228;p56"/>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Слайд с кодом 1">
  <p:cSld name="CUSTOM_2">
    <p:spTree>
      <p:nvGrpSpPr>
        <p:cNvPr id="1" name="Shape 229"/>
        <p:cNvGrpSpPr/>
        <p:nvPr/>
      </p:nvGrpSpPr>
      <p:grpSpPr>
        <a:xfrm>
          <a:off x="0" y="0"/>
          <a:ext cx="0" cy="0"/>
          <a:chOff x="0" y="0"/>
          <a:chExt cx="0" cy="0"/>
        </a:xfrm>
      </p:grpSpPr>
      <p:sp>
        <p:nvSpPr>
          <p:cNvPr id="230" name="Google Shape;230;p5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1" name="Google Shape;231;p57"/>
          <p:cNvSpPr/>
          <p:nvPr/>
        </p:nvSpPr>
        <p:spPr>
          <a:xfrm>
            <a:off x="590475" y="1364975"/>
            <a:ext cx="7988400" cy="3412500"/>
          </a:xfrm>
          <a:prstGeom prst="rect">
            <a:avLst/>
          </a:prstGeom>
          <a:solidFill>
            <a:srgbClr val="FB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7"/>
          <p:cNvSpPr txBox="1">
            <a:spLocks noGrp="1"/>
          </p:cNvSpPr>
          <p:nvPr>
            <p:ph type="subTitle" idx="1"/>
          </p:nvPr>
        </p:nvSpPr>
        <p:spPr>
          <a:xfrm>
            <a:off x="754725" y="1516446"/>
            <a:ext cx="8226300" cy="34551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SzPts val="1100"/>
              <a:buFont typeface="Courier New"/>
              <a:buNone/>
              <a:defRPr sz="1100">
                <a:latin typeface="Courier New"/>
                <a:ea typeface="Courier New"/>
                <a:cs typeface="Courier New"/>
                <a:sym typeface="Courier New"/>
              </a:defRPr>
            </a:lvl1pPr>
            <a:lvl2pPr lvl="1" rtl="0">
              <a:lnSpc>
                <a:spcPct val="115000"/>
              </a:lnSpc>
              <a:spcBef>
                <a:spcPts val="0"/>
              </a:spcBef>
              <a:spcAft>
                <a:spcPts val="0"/>
              </a:spcAft>
              <a:buSzPts val="1700"/>
              <a:buNone/>
              <a:defRPr sz="1700"/>
            </a:lvl2pPr>
            <a:lvl3pPr lvl="2" rtl="0">
              <a:lnSpc>
                <a:spcPct val="115000"/>
              </a:lnSpc>
              <a:spcBef>
                <a:spcPts val="0"/>
              </a:spcBef>
              <a:spcAft>
                <a:spcPts val="0"/>
              </a:spcAft>
              <a:buSzPts val="1700"/>
              <a:buNone/>
              <a:defRPr sz="1700"/>
            </a:lvl3pPr>
            <a:lvl4pPr lvl="3" rtl="0">
              <a:lnSpc>
                <a:spcPct val="115000"/>
              </a:lnSpc>
              <a:spcBef>
                <a:spcPts val="0"/>
              </a:spcBef>
              <a:spcAft>
                <a:spcPts val="0"/>
              </a:spcAft>
              <a:buSzPts val="1700"/>
              <a:buNone/>
              <a:defRPr sz="1700"/>
            </a:lvl4pPr>
            <a:lvl5pPr lvl="4" rtl="0">
              <a:lnSpc>
                <a:spcPct val="115000"/>
              </a:lnSpc>
              <a:spcBef>
                <a:spcPts val="0"/>
              </a:spcBef>
              <a:spcAft>
                <a:spcPts val="0"/>
              </a:spcAft>
              <a:buSzPts val="1700"/>
              <a:buNone/>
              <a:defRPr sz="1700"/>
            </a:lvl5pPr>
            <a:lvl6pPr lvl="5" rtl="0">
              <a:lnSpc>
                <a:spcPct val="115000"/>
              </a:lnSpc>
              <a:spcBef>
                <a:spcPts val="0"/>
              </a:spcBef>
              <a:spcAft>
                <a:spcPts val="0"/>
              </a:spcAft>
              <a:buSzPts val="1700"/>
              <a:buNone/>
              <a:defRPr sz="1700"/>
            </a:lvl6pPr>
            <a:lvl7pPr lvl="6" rtl="0">
              <a:lnSpc>
                <a:spcPct val="115000"/>
              </a:lnSpc>
              <a:spcBef>
                <a:spcPts val="0"/>
              </a:spcBef>
              <a:spcAft>
                <a:spcPts val="0"/>
              </a:spcAft>
              <a:buSzPts val="1700"/>
              <a:buNone/>
              <a:defRPr sz="1700"/>
            </a:lvl7pPr>
            <a:lvl8pPr lvl="7" rtl="0">
              <a:lnSpc>
                <a:spcPct val="115000"/>
              </a:lnSpc>
              <a:spcBef>
                <a:spcPts val="0"/>
              </a:spcBef>
              <a:spcAft>
                <a:spcPts val="0"/>
              </a:spcAft>
              <a:buSzPts val="1700"/>
              <a:buNone/>
              <a:defRPr sz="1700"/>
            </a:lvl8pPr>
            <a:lvl9pPr lvl="8" rtl="0">
              <a:lnSpc>
                <a:spcPct val="115000"/>
              </a:lnSpc>
              <a:spcBef>
                <a:spcPts val="0"/>
              </a:spcBef>
              <a:spcAft>
                <a:spcPts val="0"/>
              </a:spcAft>
              <a:buSzPts val="1700"/>
              <a:buNone/>
              <a:defRPr sz="17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Слайд с кодом 2">
  <p:cSld name="CUSTOM_2_1">
    <p:spTree>
      <p:nvGrpSpPr>
        <p:cNvPr id="1" name="Shape 233"/>
        <p:cNvGrpSpPr/>
        <p:nvPr/>
      </p:nvGrpSpPr>
      <p:grpSpPr>
        <a:xfrm>
          <a:off x="0" y="0"/>
          <a:ext cx="0" cy="0"/>
          <a:chOff x="0" y="0"/>
          <a:chExt cx="0" cy="0"/>
        </a:xfrm>
      </p:grpSpPr>
      <p:sp>
        <p:nvSpPr>
          <p:cNvPr id="234" name="Google Shape;234;p58"/>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5" name="Google Shape;235;p58"/>
          <p:cNvSpPr/>
          <p:nvPr/>
        </p:nvSpPr>
        <p:spPr>
          <a:xfrm>
            <a:off x="590475" y="1364975"/>
            <a:ext cx="7988400" cy="3412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8"/>
          <p:cNvSpPr txBox="1">
            <a:spLocks noGrp="1"/>
          </p:cNvSpPr>
          <p:nvPr>
            <p:ph type="subTitle" idx="1"/>
          </p:nvPr>
        </p:nvSpPr>
        <p:spPr>
          <a:xfrm>
            <a:off x="754725" y="1516446"/>
            <a:ext cx="8226300" cy="34551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Clr>
                <a:schemeClr val="lt1"/>
              </a:buClr>
              <a:buSzPts val="1100"/>
              <a:buFont typeface="Courier New"/>
              <a:buNone/>
              <a:defRPr sz="1100">
                <a:solidFill>
                  <a:schemeClr val="lt1"/>
                </a:solidFill>
                <a:latin typeface="Courier New"/>
                <a:ea typeface="Courier New"/>
                <a:cs typeface="Courier New"/>
                <a:sym typeface="Courier New"/>
              </a:defRPr>
            </a:lvl1pPr>
            <a:lvl2pPr lvl="1" rtl="0">
              <a:lnSpc>
                <a:spcPct val="115000"/>
              </a:lnSpc>
              <a:spcBef>
                <a:spcPts val="0"/>
              </a:spcBef>
              <a:spcAft>
                <a:spcPts val="0"/>
              </a:spcAft>
              <a:buClr>
                <a:schemeClr val="lt1"/>
              </a:buClr>
              <a:buSzPts val="1700"/>
              <a:buNone/>
              <a:defRPr sz="1700">
                <a:solidFill>
                  <a:schemeClr val="lt1"/>
                </a:solidFill>
              </a:defRPr>
            </a:lvl2pPr>
            <a:lvl3pPr lvl="2" rtl="0">
              <a:lnSpc>
                <a:spcPct val="115000"/>
              </a:lnSpc>
              <a:spcBef>
                <a:spcPts val="0"/>
              </a:spcBef>
              <a:spcAft>
                <a:spcPts val="0"/>
              </a:spcAft>
              <a:buClr>
                <a:schemeClr val="lt1"/>
              </a:buClr>
              <a:buSzPts val="1700"/>
              <a:buNone/>
              <a:defRPr sz="1700">
                <a:solidFill>
                  <a:schemeClr val="lt1"/>
                </a:solidFill>
              </a:defRPr>
            </a:lvl3pPr>
            <a:lvl4pPr lvl="3" rtl="0">
              <a:lnSpc>
                <a:spcPct val="115000"/>
              </a:lnSpc>
              <a:spcBef>
                <a:spcPts val="0"/>
              </a:spcBef>
              <a:spcAft>
                <a:spcPts val="0"/>
              </a:spcAft>
              <a:buClr>
                <a:schemeClr val="lt1"/>
              </a:buClr>
              <a:buSzPts val="1700"/>
              <a:buNone/>
              <a:defRPr sz="1700">
                <a:solidFill>
                  <a:schemeClr val="lt1"/>
                </a:solidFill>
              </a:defRPr>
            </a:lvl4pPr>
            <a:lvl5pPr lvl="4" rtl="0">
              <a:lnSpc>
                <a:spcPct val="115000"/>
              </a:lnSpc>
              <a:spcBef>
                <a:spcPts val="0"/>
              </a:spcBef>
              <a:spcAft>
                <a:spcPts val="0"/>
              </a:spcAft>
              <a:buClr>
                <a:schemeClr val="lt1"/>
              </a:buClr>
              <a:buSzPts val="1700"/>
              <a:buNone/>
              <a:defRPr sz="1700">
                <a:solidFill>
                  <a:schemeClr val="lt1"/>
                </a:solidFill>
              </a:defRPr>
            </a:lvl5pPr>
            <a:lvl6pPr lvl="5" rtl="0">
              <a:lnSpc>
                <a:spcPct val="115000"/>
              </a:lnSpc>
              <a:spcBef>
                <a:spcPts val="0"/>
              </a:spcBef>
              <a:spcAft>
                <a:spcPts val="0"/>
              </a:spcAft>
              <a:buClr>
                <a:schemeClr val="lt1"/>
              </a:buClr>
              <a:buSzPts val="1700"/>
              <a:buNone/>
              <a:defRPr sz="1700">
                <a:solidFill>
                  <a:schemeClr val="lt1"/>
                </a:solidFill>
              </a:defRPr>
            </a:lvl6pPr>
            <a:lvl7pPr lvl="6" rtl="0">
              <a:lnSpc>
                <a:spcPct val="115000"/>
              </a:lnSpc>
              <a:spcBef>
                <a:spcPts val="0"/>
              </a:spcBef>
              <a:spcAft>
                <a:spcPts val="0"/>
              </a:spcAft>
              <a:buClr>
                <a:schemeClr val="lt1"/>
              </a:buClr>
              <a:buSzPts val="1700"/>
              <a:buNone/>
              <a:defRPr sz="1700">
                <a:solidFill>
                  <a:schemeClr val="lt1"/>
                </a:solidFill>
              </a:defRPr>
            </a:lvl7pPr>
            <a:lvl8pPr lvl="7" rtl="0">
              <a:lnSpc>
                <a:spcPct val="115000"/>
              </a:lnSpc>
              <a:spcBef>
                <a:spcPts val="0"/>
              </a:spcBef>
              <a:spcAft>
                <a:spcPts val="0"/>
              </a:spcAft>
              <a:buClr>
                <a:schemeClr val="lt1"/>
              </a:buClr>
              <a:buSzPts val="1700"/>
              <a:buNone/>
              <a:defRPr sz="1700">
                <a:solidFill>
                  <a:schemeClr val="lt1"/>
                </a:solidFill>
              </a:defRPr>
            </a:lvl8pPr>
            <a:lvl9pPr lvl="8" rtl="0">
              <a:lnSpc>
                <a:spcPct val="115000"/>
              </a:lnSpc>
              <a:spcBef>
                <a:spcPts val="0"/>
              </a:spcBef>
              <a:spcAft>
                <a:spcPts val="0"/>
              </a:spcAft>
              <a:buClr>
                <a:schemeClr val="lt1"/>
              </a:buClr>
              <a:buSzPts val="1700"/>
              <a:buNone/>
              <a:defRPr sz="1700">
                <a:solidFill>
                  <a:schemeClr val="l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Слайд КОД+ТЕКСТ 1">
  <p:cSld name="CUSTOM_4">
    <p:spTree>
      <p:nvGrpSpPr>
        <p:cNvPr id="1" name="Shape 237"/>
        <p:cNvGrpSpPr/>
        <p:nvPr/>
      </p:nvGrpSpPr>
      <p:grpSpPr>
        <a:xfrm>
          <a:off x="0" y="0"/>
          <a:ext cx="0" cy="0"/>
          <a:chOff x="0" y="0"/>
          <a:chExt cx="0" cy="0"/>
        </a:xfrm>
      </p:grpSpPr>
      <p:sp>
        <p:nvSpPr>
          <p:cNvPr id="238" name="Google Shape;238;p59"/>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9" name="Google Shape;239;p59"/>
          <p:cNvSpPr txBox="1">
            <a:spLocks noGrp="1"/>
          </p:cNvSpPr>
          <p:nvPr>
            <p:ph type="subTitle" idx="1"/>
          </p:nvPr>
        </p:nvSpPr>
        <p:spPr>
          <a:xfrm>
            <a:off x="544050" y="1350425"/>
            <a:ext cx="5316300" cy="904200"/>
          </a:xfrm>
          <a:prstGeom prst="rect">
            <a:avLst/>
          </a:prstGeom>
        </p:spPr>
        <p:txBody>
          <a:bodyPr spcFirstLastPara="1" wrap="square" lIns="91425" tIns="91425" rIns="91425" bIns="91425" anchor="t" anchorCtr="0">
            <a:normAutofit/>
          </a:bodyPr>
          <a:lstStyle>
            <a:lvl1pPr lvl="0" rtl="0">
              <a:lnSpc>
                <a:spcPct val="12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
        <p:nvSpPr>
          <p:cNvPr id="240" name="Google Shape;240;p59"/>
          <p:cNvSpPr/>
          <p:nvPr/>
        </p:nvSpPr>
        <p:spPr>
          <a:xfrm>
            <a:off x="606200" y="2144231"/>
            <a:ext cx="7938600" cy="2464500"/>
          </a:xfrm>
          <a:prstGeom prst="rect">
            <a:avLst/>
          </a:prstGeom>
          <a:solidFill>
            <a:srgbClr val="FB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9"/>
          <p:cNvSpPr txBox="1">
            <a:spLocks noGrp="1"/>
          </p:cNvSpPr>
          <p:nvPr>
            <p:ph type="subTitle" idx="2"/>
          </p:nvPr>
        </p:nvSpPr>
        <p:spPr>
          <a:xfrm>
            <a:off x="795050" y="2220038"/>
            <a:ext cx="7568100" cy="23637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SzPts val="1300"/>
              <a:buFont typeface="Courier New"/>
              <a:buNone/>
              <a:defRPr sz="1300">
                <a:latin typeface="Courier New"/>
                <a:ea typeface="Courier New"/>
                <a:cs typeface="Courier New"/>
                <a:sym typeface="Courier New"/>
              </a:defRPr>
            </a:lvl1pPr>
            <a:lvl2pPr lvl="1" rtl="0">
              <a:lnSpc>
                <a:spcPct val="115000"/>
              </a:lnSpc>
              <a:spcBef>
                <a:spcPts val="0"/>
              </a:spcBef>
              <a:spcAft>
                <a:spcPts val="0"/>
              </a:spcAft>
              <a:buSzPts val="1700"/>
              <a:buNone/>
              <a:defRPr sz="1700"/>
            </a:lvl2pPr>
            <a:lvl3pPr lvl="2" rtl="0">
              <a:lnSpc>
                <a:spcPct val="115000"/>
              </a:lnSpc>
              <a:spcBef>
                <a:spcPts val="0"/>
              </a:spcBef>
              <a:spcAft>
                <a:spcPts val="0"/>
              </a:spcAft>
              <a:buSzPts val="1700"/>
              <a:buNone/>
              <a:defRPr sz="1700"/>
            </a:lvl3pPr>
            <a:lvl4pPr lvl="3" rtl="0">
              <a:lnSpc>
                <a:spcPct val="115000"/>
              </a:lnSpc>
              <a:spcBef>
                <a:spcPts val="0"/>
              </a:spcBef>
              <a:spcAft>
                <a:spcPts val="0"/>
              </a:spcAft>
              <a:buSzPts val="1700"/>
              <a:buNone/>
              <a:defRPr sz="1700"/>
            </a:lvl4pPr>
            <a:lvl5pPr lvl="4" rtl="0">
              <a:lnSpc>
                <a:spcPct val="115000"/>
              </a:lnSpc>
              <a:spcBef>
                <a:spcPts val="0"/>
              </a:spcBef>
              <a:spcAft>
                <a:spcPts val="0"/>
              </a:spcAft>
              <a:buSzPts val="1700"/>
              <a:buNone/>
              <a:defRPr sz="1700"/>
            </a:lvl5pPr>
            <a:lvl6pPr lvl="5" rtl="0">
              <a:lnSpc>
                <a:spcPct val="115000"/>
              </a:lnSpc>
              <a:spcBef>
                <a:spcPts val="0"/>
              </a:spcBef>
              <a:spcAft>
                <a:spcPts val="0"/>
              </a:spcAft>
              <a:buSzPts val="1700"/>
              <a:buNone/>
              <a:defRPr sz="1700"/>
            </a:lvl6pPr>
            <a:lvl7pPr lvl="6" rtl="0">
              <a:lnSpc>
                <a:spcPct val="115000"/>
              </a:lnSpc>
              <a:spcBef>
                <a:spcPts val="0"/>
              </a:spcBef>
              <a:spcAft>
                <a:spcPts val="0"/>
              </a:spcAft>
              <a:buSzPts val="1700"/>
              <a:buNone/>
              <a:defRPr sz="1700"/>
            </a:lvl7pPr>
            <a:lvl8pPr lvl="7" rtl="0">
              <a:lnSpc>
                <a:spcPct val="115000"/>
              </a:lnSpc>
              <a:spcBef>
                <a:spcPts val="0"/>
              </a:spcBef>
              <a:spcAft>
                <a:spcPts val="0"/>
              </a:spcAft>
              <a:buSzPts val="1700"/>
              <a:buNone/>
              <a:defRPr sz="1700"/>
            </a:lvl8pPr>
            <a:lvl9pPr lvl="8" rtl="0">
              <a:lnSpc>
                <a:spcPct val="115000"/>
              </a:lnSpc>
              <a:spcBef>
                <a:spcPts val="0"/>
              </a:spcBef>
              <a:spcAft>
                <a:spcPts val="0"/>
              </a:spcAft>
              <a:buSzPts val="1700"/>
              <a:buNone/>
              <a:defRPr sz="17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Слайд КОД+ТЕКСТ 2">
  <p:cSld name="CUSTOM_4_1">
    <p:spTree>
      <p:nvGrpSpPr>
        <p:cNvPr id="1" name="Shape 242"/>
        <p:cNvGrpSpPr/>
        <p:nvPr/>
      </p:nvGrpSpPr>
      <p:grpSpPr>
        <a:xfrm>
          <a:off x="0" y="0"/>
          <a:ext cx="0" cy="0"/>
          <a:chOff x="0" y="0"/>
          <a:chExt cx="0" cy="0"/>
        </a:xfrm>
      </p:grpSpPr>
      <p:sp>
        <p:nvSpPr>
          <p:cNvPr id="243" name="Google Shape;243;p60"/>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4" name="Google Shape;244;p60"/>
          <p:cNvSpPr/>
          <p:nvPr/>
        </p:nvSpPr>
        <p:spPr>
          <a:xfrm>
            <a:off x="362300" y="1384249"/>
            <a:ext cx="4748700" cy="3393300"/>
          </a:xfrm>
          <a:prstGeom prst="rect">
            <a:avLst/>
          </a:prstGeom>
          <a:solidFill>
            <a:srgbClr val="FB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60"/>
          <p:cNvSpPr txBox="1">
            <a:spLocks noGrp="1"/>
          </p:cNvSpPr>
          <p:nvPr>
            <p:ph type="subTitle" idx="1"/>
          </p:nvPr>
        </p:nvSpPr>
        <p:spPr>
          <a:xfrm>
            <a:off x="500550" y="1474819"/>
            <a:ext cx="4428600" cy="34551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SzPts val="1300"/>
              <a:buFont typeface="Courier New"/>
              <a:buNone/>
              <a:defRPr sz="1300">
                <a:latin typeface="Courier New"/>
                <a:ea typeface="Courier New"/>
                <a:cs typeface="Courier New"/>
                <a:sym typeface="Courier New"/>
              </a:defRPr>
            </a:lvl1pPr>
            <a:lvl2pPr lvl="1" rtl="0">
              <a:lnSpc>
                <a:spcPct val="115000"/>
              </a:lnSpc>
              <a:spcBef>
                <a:spcPts val="0"/>
              </a:spcBef>
              <a:spcAft>
                <a:spcPts val="0"/>
              </a:spcAft>
              <a:buSzPts val="1300"/>
              <a:buNone/>
              <a:defRPr sz="1300"/>
            </a:lvl2pPr>
            <a:lvl3pPr lvl="2" rtl="0">
              <a:lnSpc>
                <a:spcPct val="115000"/>
              </a:lnSpc>
              <a:spcBef>
                <a:spcPts val="0"/>
              </a:spcBef>
              <a:spcAft>
                <a:spcPts val="0"/>
              </a:spcAft>
              <a:buSzPts val="1300"/>
              <a:buNone/>
              <a:defRPr/>
            </a:lvl3pPr>
            <a:lvl4pPr lvl="3" rtl="0">
              <a:lnSpc>
                <a:spcPct val="115000"/>
              </a:lnSpc>
              <a:spcBef>
                <a:spcPts val="0"/>
              </a:spcBef>
              <a:spcAft>
                <a:spcPts val="0"/>
              </a:spcAft>
              <a:buSzPts val="1300"/>
              <a:buNone/>
              <a:defRPr/>
            </a:lvl4pPr>
            <a:lvl5pPr lvl="4" rtl="0">
              <a:lnSpc>
                <a:spcPct val="115000"/>
              </a:lnSpc>
              <a:spcBef>
                <a:spcPts val="0"/>
              </a:spcBef>
              <a:spcAft>
                <a:spcPts val="0"/>
              </a:spcAft>
              <a:buSzPts val="1300"/>
              <a:buNone/>
              <a:defRPr/>
            </a:lvl5pPr>
            <a:lvl6pPr lvl="5" rtl="0">
              <a:lnSpc>
                <a:spcPct val="115000"/>
              </a:lnSpc>
              <a:spcBef>
                <a:spcPts val="0"/>
              </a:spcBef>
              <a:spcAft>
                <a:spcPts val="0"/>
              </a:spcAft>
              <a:buSzPts val="1300"/>
              <a:buNone/>
              <a:defRPr/>
            </a:lvl6pPr>
            <a:lvl7pPr lvl="6" rtl="0">
              <a:lnSpc>
                <a:spcPct val="115000"/>
              </a:lnSpc>
              <a:spcBef>
                <a:spcPts val="0"/>
              </a:spcBef>
              <a:spcAft>
                <a:spcPts val="0"/>
              </a:spcAft>
              <a:buSzPts val="1300"/>
              <a:buNone/>
              <a:defRPr/>
            </a:lvl7pPr>
            <a:lvl8pPr lvl="7" rtl="0">
              <a:lnSpc>
                <a:spcPct val="115000"/>
              </a:lnSpc>
              <a:spcBef>
                <a:spcPts val="0"/>
              </a:spcBef>
              <a:spcAft>
                <a:spcPts val="0"/>
              </a:spcAft>
              <a:buSzPts val="1300"/>
              <a:buNone/>
              <a:defRPr/>
            </a:lvl8pPr>
            <a:lvl9pPr lvl="8" rtl="0">
              <a:lnSpc>
                <a:spcPct val="115000"/>
              </a:lnSpc>
              <a:spcBef>
                <a:spcPts val="0"/>
              </a:spcBef>
              <a:spcAft>
                <a:spcPts val="0"/>
              </a:spcAft>
              <a:buSzPts val="1300"/>
              <a:buNone/>
              <a:defRPr/>
            </a:lvl9pPr>
          </a:lstStyle>
          <a:p>
            <a:endParaRPr/>
          </a:p>
        </p:txBody>
      </p:sp>
      <p:sp>
        <p:nvSpPr>
          <p:cNvPr id="246" name="Google Shape;246;p60"/>
          <p:cNvSpPr txBox="1">
            <a:spLocks noGrp="1"/>
          </p:cNvSpPr>
          <p:nvPr>
            <p:ph type="subTitle" idx="2"/>
          </p:nvPr>
        </p:nvSpPr>
        <p:spPr>
          <a:xfrm>
            <a:off x="5555275" y="1474819"/>
            <a:ext cx="3151200" cy="3261300"/>
          </a:xfrm>
          <a:prstGeom prst="rect">
            <a:avLst/>
          </a:prstGeom>
        </p:spPr>
        <p:txBody>
          <a:bodyPr spcFirstLastPara="1" wrap="square" lIns="91425" tIns="91425" rIns="91425" bIns="91425" anchor="t" anchorCtr="0">
            <a:normAutofit/>
          </a:bodyPr>
          <a:lstStyle>
            <a:lvl1pPr lvl="0" rtl="0">
              <a:lnSpc>
                <a:spcPct val="12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500550" y="1426469"/>
            <a:ext cx="8520600" cy="3416400"/>
          </a:xfrm>
          <a:prstGeom prst="rect">
            <a:avLst/>
          </a:prstGeom>
        </p:spPr>
        <p:txBody>
          <a:bodyPr spcFirstLastPara="1" wrap="square" lIns="91425" tIns="91425" rIns="91425" bIns="91425" anchor="t" anchorCtr="0">
            <a:normAutofit/>
          </a:bodyPr>
          <a:lstStyle>
            <a:lvl1pPr marL="457200" lvl="0" indent="-336550" rtl="0">
              <a:lnSpc>
                <a:spcPct val="120000"/>
              </a:lnSpc>
              <a:spcBef>
                <a:spcPts val="300"/>
              </a:spcBef>
              <a:spcAft>
                <a:spcPts val="0"/>
              </a:spcAft>
              <a:buSzPts val="1700"/>
              <a:buChar char="●"/>
              <a:defRPr/>
            </a:lvl1pPr>
            <a:lvl2pPr marL="914400" lvl="1" indent="-323850" rtl="0">
              <a:lnSpc>
                <a:spcPct val="120000"/>
              </a:lnSpc>
              <a:spcBef>
                <a:spcPts val="300"/>
              </a:spcBef>
              <a:spcAft>
                <a:spcPts val="0"/>
              </a:spcAft>
              <a:buSzPts val="1500"/>
              <a:buChar char="○"/>
              <a:defRPr/>
            </a:lvl2pPr>
            <a:lvl3pPr marL="1371600" lvl="2" indent="-311150" rtl="0">
              <a:lnSpc>
                <a:spcPct val="120000"/>
              </a:lnSpc>
              <a:spcBef>
                <a:spcPts val="300"/>
              </a:spcBef>
              <a:spcAft>
                <a:spcPts val="0"/>
              </a:spcAft>
              <a:buSzPts val="1300"/>
              <a:buChar char="■"/>
              <a:defRPr/>
            </a:lvl3pPr>
            <a:lvl4pPr marL="1828800" lvl="3" indent="-311150" rtl="0">
              <a:lnSpc>
                <a:spcPct val="120000"/>
              </a:lnSpc>
              <a:spcBef>
                <a:spcPts val="300"/>
              </a:spcBef>
              <a:spcAft>
                <a:spcPts val="0"/>
              </a:spcAft>
              <a:buSzPts val="1300"/>
              <a:buChar char="●"/>
              <a:defRPr/>
            </a:lvl4pPr>
            <a:lvl5pPr marL="2286000" lvl="4" indent="-311150" rtl="0">
              <a:lnSpc>
                <a:spcPct val="120000"/>
              </a:lnSpc>
              <a:spcBef>
                <a:spcPts val="0"/>
              </a:spcBef>
              <a:spcAft>
                <a:spcPts val="0"/>
              </a:spcAft>
              <a:buSzPts val="1300"/>
              <a:buChar char="○"/>
              <a:defRPr/>
            </a:lvl5pPr>
            <a:lvl6pPr marL="2743200" lvl="5" indent="-311150" rtl="0">
              <a:lnSpc>
                <a:spcPct val="120000"/>
              </a:lnSpc>
              <a:spcBef>
                <a:spcPts val="300"/>
              </a:spcBef>
              <a:spcAft>
                <a:spcPts val="0"/>
              </a:spcAft>
              <a:buSzPts val="1300"/>
              <a:buChar char="■"/>
              <a:defRPr/>
            </a:lvl6pPr>
            <a:lvl7pPr marL="3200400" lvl="6" indent="-311150" rtl="0">
              <a:lnSpc>
                <a:spcPct val="120000"/>
              </a:lnSpc>
              <a:spcBef>
                <a:spcPts val="300"/>
              </a:spcBef>
              <a:spcAft>
                <a:spcPts val="0"/>
              </a:spcAft>
              <a:buSzPts val="1300"/>
              <a:buChar char="●"/>
              <a:defRPr/>
            </a:lvl7pPr>
            <a:lvl8pPr marL="3657600" lvl="7" indent="-311150" rtl="0">
              <a:lnSpc>
                <a:spcPct val="120000"/>
              </a:lnSpc>
              <a:spcBef>
                <a:spcPts val="300"/>
              </a:spcBef>
              <a:spcAft>
                <a:spcPts val="0"/>
              </a:spcAft>
              <a:buSzPts val="1300"/>
              <a:buChar char="○"/>
              <a:defRPr/>
            </a:lvl8pPr>
            <a:lvl9pPr marL="4114800" lvl="8" indent="-311150" rtl="0">
              <a:lnSpc>
                <a:spcPct val="120000"/>
              </a:lnSpc>
              <a:spcBef>
                <a:spcPts val="300"/>
              </a:spcBef>
              <a:spcAft>
                <a:spcPts val="0"/>
              </a:spcAft>
              <a:buSzPts val="13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Тема вебинара"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
        <p:nvSpPr>
          <p:cNvPr id="22" name="Google Shape;22;p5"/>
          <p:cNvSpPr txBox="1">
            <a:spLocks noGrp="1"/>
          </p:cNvSpPr>
          <p:nvPr>
            <p:ph type="title"/>
          </p:nvPr>
        </p:nvSpPr>
        <p:spPr>
          <a:xfrm>
            <a:off x="500550" y="821213"/>
            <a:ext cx="8520600" cy="19836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 name="Google Shape;23;p5"/>
          <p:cNvSpPr txBox="1">
            <a:spLocks noGrp="1"/>
          </p:cNvSpPr>
          <p:nvPr>
            <p:ph type="subTitle" idx="1"/>
          </p:nvPr>
        </p:nvSpPr>
        <p:spPr>
          <a:xfrm>
            <a:off x="500550" y="457313"/>
            <a:ext cx="7796700" cy="792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rgbClr val="FF9900"/>
              </a:buClr>
              <a:buSzPts val="1500"/>
              <a:buNone/>
              <a:defRPr sz="1500">
                <a:solidFill>
                  <a:srgbClr val="FF9900"/>
                </a:solidFill>
              </a:defRPr>
            </a:lvl1pPr>
            <a:lvl2pPr lvl="1" rtl="0">
              <a:lnSpc>
                <a:spcPct val="100000"/>
              </a:lnSpc>
              <a:spcBef>
                <a:spcPts val="0"/>
              </a:spcBef>
              <a:spcAft>
                <a:spcPts val="0"/>
              </a:spcAft>
              <a:buClr>
                <a:srgbClr val="013D85"/>
              </a:buClr>
              <a:buSzPts val="2300"/>
              <a:buNone/>
              <a:defRPr sz="2300">
                <a:solidFill>
                  <a:srgbClr val="013D85"/>
                </a:solidFill>
              </a:defRPr>
            </a:lvl2pPr>
            <a:lvl3pPr lvl="2" rtl="0">
              <a:lnSpc>
                <a:spcPct val="100000"/>
              </a:lnSpc>
              <a:spcBef>
                <a:spcPts val="0"/>
              </a:spcBef>
              <a:spcAft>
                <a:spcPts val="0"/>
              </a:spcAft>
              <a:buClr>
                <a:srgbClr val="013D85"/>
              </a:buClr>
              <a:buSzPts val="2300"/>
              <a:buNone/>
              <a:defRPr sz="2300">
                <a:solidFill>
                  <a:srgbClr val="013D85"/>
                </a:solidFill>
              </a:defRPr>
            </a:lvl3pPr>
            <a:lvl4pPr lvl="3" rtl="0">
              <a:lnSpc>
                <a:spcPct val="100000"/>
              </a:lnSpc>
              <a:spcBef>
                <a:spcPts val="0"/>
              </a:spcBef>
              <a:spcAft>
                <a:spcPts val="0"/>
              </a:spcAft>
              <a:buClr>
                <a:srgbClr val="013D85"/>
              </a:buClr>
              <a:buSzPts val="2300"/>
              <a:buNone/>
              <a:defRPr sz="2300">
                <a:solidFill>
                  <a:srgbClr val="013D85"/>
                </a:solidFill>
              </a:defRPr>
            </a:lvl4pPr>
            <a:lvl5pPr lvl="4" rtl="0">
              <a:lnSpc>
                <a:spcPct val="100000"/>
              </a:lnSpc>
              <a:spcBef>
                <a:spcPts val="0"/>
              </a:spcBef>
              <a:spcAft>
                <a:spcPts val="0"/>
              </a:spcAft>
              <a:buClr>
                <a:srgbClr val="013D85"/>
              </a:buClr>
              <a:buSzPts val="2300"/>
              <a:buNone/>
              <a:defRPr sz="2300">
                <a:solidFill>
                  <a:srgbClr val="013D85"/>
                </a:solidFill>
              </a:defRPr>
            </a:lvl5pPr>
            <a:lvl6pPr lvl="5" rtl="0">
              <a:lnSpc>
                <a:spcPct val="100000"/>
              </a:lnSpc>
              <a:spcBef>
                <a:spcPts val="0"/>
              </a:spcBef>
              <a:spcAft>
                <a:spcPts val="0"/>
              </a:spcAft>
              <a:buClr>
                <a:srgbClr val="013D85"/>
              </a:buClr>
              <a:buSzPts val="2300"/>
              <a:buNone/>
              <a:defRPr sz="2300">
                <a:solidFill>
                  <a:srgbClr val="013D85"/>
                </a:solidFill>
              </a:defRPr>
            </a:lvl6pPr>
            <a:lvl7pPr lvl="6" rtl="0">
              <a:lnSpc>
                <a:spcPct val="100000"/>
              </a:lnSpc>
              <a:spcBef>
                <a:spcPts val="0"/>
              </a:spcBef>
              <a:spcAft>
                <a:spcPts val="0"/>
              </a:spcAft>
              <a:buClr>
                <a:srgbClr val="013D85"/>
              </a:buClr>
              <a:buSzPts val="2300"/>
              <a:buNone/>
              <a:defRPr sz="2300">
                <a:solidFill>
                  <a:srgbClr val="013D85"/>
                </a:solidFill>
              </a:defRPr>
            </a:lvl7pPr>
            <a:lvl8pPr lvl="7" rtl="0">
              <a:lnSpc>
                <a:spcPct val="100000"/>
              </a:lnSpc>
              <a:spcBef>
                <a:spcPts val="0"/>
              </a:spcBef>
              <a:spcAft>
                <a:spcPts val="0"/>
              </a:spcAft>
              <a:buClr>
                <a:srgbClr val="013D85"/>
              </a:buClr>
              <a:buSzPts val="2300"/>
              <a:buNone/>
              <a:defRPr sz="2300">
                <a:solidFill>
                  <a:srgbClr val="013D85"/>
                </a:solidFill>
              </a:defRPr>
            </a:lvl8pPr>
            <a:lvl9pPr lvl="8" rtl="0">
              <a:lnSpc>
                <a:spcPct val="100000"/>
              </a:lnSpc>
              <a:spcBef>
                <a:spcPts val="0"/>
              </a:spcBef>
              <a:spcAft>
                <a:spcPts val="0"/>
              </a:spcAft>
              <a:buClr>
                <a:srgbClr val="013D85"/>
              </a:buClr>
              <a:buSzPts val="2300"/>
              <a:buNone/>
              <a:defRPr sz="2300">
                <a:solidFill>
                  <a:srgbClr val="013D85"/>
                </a:solidFill>
              </a:defRPr>
            </a:lvl9pPr>
          </a:lstStyle>
          <a:p>
            <a:endParaRPr/>
          </a:p>
        </p:txBody>
      </p:sp>
      <p:sp>
        <p:nvSpPr>
          <p:cNvPr id="24" name="Google Shape;24;p5"/>
          <p:cNvSpPr txBox="1">
            <a:spLocks noGrp="1"/>
          </p:cNvSpPr>
          <p:nvPr>
            <p:ph type="subTitle" idx="2"/>
          </p:nvPr>
        </p:nvSpPr>
        <p:spPr>
          <a:xfrm>
            <a:off x="3135425" y="2978831"/>
            <a:ext cx="5856300" cy="587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rgbClr val="050505"/>
              </a:buClr>
              <a:buSzPts val="1500"/>
              <a:buNone/>
              <a:defRPr sz="1500" b="1">
                <a:solidFill>
                  <a:srgbClr val="050505"/>
                </a:solidFill>
              </a:defRPr>
            </a:lvl1pPr>
            <a:lvl2pPr lvl="1" rtl="0">
              <a:lnSpc>
                <a:spcPct val="100000"/>
              </a:lnSpc>
              <a:spcBef>
                <a:spcPts val="0"/>
              </a:spcBef>
              <a:spcAft>
                <a:spcPts val="0"/>
              </a:spcAft>
              <a:buClr>
                <a:srgbClr val="013D85"/>
              </a:buClr>
              <a:buSzPts val="2300"/>
              <a:buNone/>
              <a:defRPr sz="2300" b="1">
                <a:solidFill>
                  <a:srgbClr val="013D85"/>
                </a:solidFill>
              </a:defRPr>
            </a:lvl2pPr>
            <a:lvl3pPr lvl="2" rtl="0">
              <a:lnSpc>
                <a:spcPct val="100000"/>
              </a:lnSpc>
              <a:spcBef>
                <a:spcPts val="0"/>
              </a:spcBef>
              <a:spcAft>
                <a:spcPts val="0"/>
              </a:spcAft>
              <a:buClr>
                <a:srgbClr val="013D85"/>
              </a:buClr>
              <a:buSzPts val="2300"/>
              <a:buNone/>
              <a:defRPr sz="2300" b="1">
                <a:solidFill>
                  <a:srgbClr val="013D85"/>
                </a:solidFill>
              </a:defRPr>
            </a:lvl3pPr>
            <a:lvl4pPr lvl="3" rtl="0">
              <a:lnSpc>
                <a:spcPct val="100000"/>
              </a:lnSpc>
              <a:spcBef>
                <a:spcPts val="0"/>
              </a:spcBef>
              <a:spcAft>
                <a:spcPts val="0"/>
              </a:spcAft>
              <a:buClr>
                <a:srgbClr val="013D85"/>
              </a:buClr>
              <a:buSzPts val="2300"/>
              <a:buNone/>
              <a:defRPr sz="2300" b="1">
                <a:solidFill>
                  <a:srgbClr val="013D85"/>
                </a:solidFill>
              </a:defRPr>
            </a:lvl4pPr>
            <a:lvl5pPr lvl="4" rtl="0">
              <a:lnSpc>
                <a:spcPct val="100000"/>
              </a:lnSpc>
              <a:spcBef>
                <a:spcPts val="0"/>
              </a:spcBef>
              <a:spcAft>
                <a:spcPts val="0"/>
              </a:spcAft>
              <a:buClr>
                <a:srgbClr val="013D85"/>
              </a:buClr>
              <a:buSzPts val="2300"/>
              <a:buNone/>
              <a:defRPr sz="2300" b="1">
                <a:solidFill>
                  <a:srgbClr val="013D85"/>
                </a:solidFill>
              </a:defRPr>
            </a:lvl5pPr>
            <a:lvl6pPr lvl="5" rtl="0">
              <a:lnSpc>
                <a:spcPct val="100000"/>
              </a:lnSpc>
              <a:spcBef>
                <a:spcPts val="0"/>
              </a:spcBef>
              <a:spcAft>
                <a:spcPts val="0"/>
              </a:spcAft>
              <a:buClr>
                <a:srgbClr val="013D85"/>
              </a:buClr>
              <a:buSzPts val="2300"/>
              <a:buNone/>
              <a:defRPr sz="2300" b="1">
                <a:solidFill>
                  <a:srgbClr val="013D85"/>
                </a:solidFill>
              </a:defRPr>
            </a:lvl6pPr>
            <a:lvl7pPr lvl="6" rtl="0">
              <a:lnSpc>
                <a:spcPct val="100000"/>
              </a:lnSpc>
              <a:spcBef>
                <a:spcPts val="0"/>
              </a:spcBef>
              <a:spcAft>
                <a:spcPts val="0"/>
              </a:spcAft>
              <a:buClr>
                <a:srgbClr val="013D85"/>
              </a:buClr>
              <a:buSzPts val="2300"/>
              <a:buNone/>
              <a:defRPr sz="2300" b="1">
                <a:solidFill>
                  <a:srgbClr val="013D85"/>
                </a:solidFill>
              </a:defRPr>
            </a:lvl7pPr>
            <a:lvl8pPr lvl="7" rtl="0">
              <a:lnSpc>
                <a:spcPct val="100000"/>
              </a:lnSpc>
              <a:spcBef>
                <a:spcPts val="0"/>
              </a:spcBef>
              <a:spcAft>
                <a:spcPts val="0"/>
              </a:spcAft>
              <a:buClr>
                <a:srgbClr val="013D85"/>
              </a:buClr>
              <a:buSzPts val="2300"/>
              <a:buNone/>
              <a:defRPr sz="2300" b="1">
                <a:solidFill>
                  <a:srgbClr val="013D85"/>
                </a:solidFill>
              </a:defRPr>
            </a:lvl8pPr>
            <a:lvl9pPr lvl="8" rtl="0">
              <a:lnSpc>
                <a:spcPct val="100000"/>
              </a:lnSpc>
              <a:spcBef>
                <a:spcPts val="0"/>
              </a:spcBef>
              <a:spcAft>
                <a:spcPts val="0"/>
              </a:spcAft>
              <a:buClr>
                <a:srgbClr val="013D85"/>
              </a:buClr>
              <a:buSzPts val="2300"/>
              <a:buNone/>
              <a:defRPr sz="2300" b="1">
                <a:solidFill>
                  <a:srgbClr val="013D85"/>
                </a:solidFill>
              </a:defRPr>
            </a:lvl9pPr>
          </a:lstStyle>
          <a:p>
            <a:endParaRPr/>
          </a:p>
        </p:txBody>
      </p:sp>
      <p:sp>
        <p:nvSpPr>
          <p:cNvPr id="25" name="Google Shape;25;p5"/>
          <p:cNvSpPr txBox="1">
            <a:spLocks noGrp="1"/>
          </p:cNvSpPr>
          <p:nvPr>
            <p:ph type="subTitle" idx="3"/>
          </p:nvPr>
        </p:nvSpPr>
        <p:spPr>
          <a:xfrm>
            <a:off x="3135425" y="3278981"/>
            <a:ext cx="5856300" cy="792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300"/>
              <a:buNone/>
              <a:defRPr sz="1300">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
        <p:nvSpPr>
          <p:cNvPr id="26" name="Google Shape;26;p5"/>
          <p:cNvSpPr txBox="1">
            <a:spLocks noGrp="1"/>
          </p:cNvSpPr>
          <p:nvPr>
            <p:ph type="subTitle" idx="4"/>
          </p:nvPr>
        </p:nvSpPr>
        <p:spPr>
          <a:xfrm>
            <a:off x="3135425" y="3662550"/>
            <a:ext cx="5856300" cy="1032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extLst>
    <p:ext uri="{DCECCB84-F9BA-43D5-87BE-67443E8EF086}">
      <p15:sldGuideLst xmlns:p15="http://schemas.microsoft.com/office/powerpoint/2012/main">
        <p15:guide id="1" pos="397">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Разделительный слайд">
  <p:cSld name="MAIN_POINT">
    <p:spTree>
      <p:nvGrpSpPr>
        <p:cNvPr id="1" name="Shape 27"/>
        <p:cNvGrpSpPr/>
        <p:nvPr/>
      </p:nvGrpSpPr>
      <p:grpSpPr>
        <a:xfrm>
          <a:off x="0" y="0"/>
          <a:ext cx="0" cy="0"/>
          <a:chOff x="0" y="0"/>
          <a:chExt cx="0" cy="0"/>
        </a:xfrm>
      </p:grpSpPr>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pic>
        <p:nvPicPr>
          <p:cNvPr id="29" name="Google Shape;29;p6"/>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0" name="Google Shape;30;p6"/>
          <p:cNvSpPr txBox="1">
            <a:spLocks noGrp="1"/>
          </p:cNvSpPr>
          <p:nvPr>
            <p:ph type="title"/>
          </p:nvPr>
        </p:nvSpPr>
        <p:spPr>
          <a:xfrm>
            <a:off x="956225" y="396400"/>
            <a:ext cx="69318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600"/>
              <a:buNone/>
              <a:defRPr sz="4600">
                <a:solidFill>
                  <a:schemeClr val="lt1"/>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О себе">
  <p:cSld name="CUSTOM_1">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 name="Google Shape;33;p7"/>
          <p:cNvSpPr txBox="1">
            <a:spLocks noGrp="1"/>
          </p:cNvSpPr>
          <p:nvPr>
            <p:ph type="subTitle" idx="1"/>
          </p:nvPr>
        </p:nvSpPr>
        <p:spPr>
          <a:xfrm>
            <a:off x="3891775" y="1716281"/>
            <a:ext cx="4391700" cy="587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600" b="1"/>
            </a:lvl1pPr>
            <a:lvl2pPr lvl="1" rtl="0">
              <a:lnSpc>
                <a:spcPct val="100000"/>
              </a:lnSpc>
              <a:spcBef>
                <a:spcPts val="0"/>
              </a:spcBef>
              <a:spcAft>
                <a:spcPts val="0"/>
              </a:spcAft>
              <a:buClr>
                <a:schemeClr val="dk1"/>
              </a:buClr>
              <a:buSzPts val="2300"/>
              <a:buNone/>
              <a:defRPr sz="2300" b="1">
                <a:solidFill>
                  <a:schemeClr val="dk1"/>
                </a:solidFill>
              </a:defRPr>
            </a:lvl2pPr>
            <a:lvl3pPr lvl="2" rtl="0">
              <a:lnSpc>
                <a:spcPct val="100000"/>
              </a:lnSpc>
              <a:spcBef>
                <a:spcPts val="0"/>
              </a:spcBef>
              <a:spcAft>
                <a:spcPts val="0"/>
              </a:spcAft>
              <a:buClr>
                <a:schemeClr val="dk1"/>
              </a:buClr>
              <a:buSzPts val="2300"/>
              <a:buNone/>
              <a:defRPr sz="2300" b="1">
                <a:solidFill>
                  <a:schemeClr val="dk1"/>
                </a:solidFill>
              </a:defRPr>
            </a:lvl3pPr>
            <a:lvl4pPr lvl="3" rtl="0">
              <a:lnSpc>
                <a:spcPct val="100000"/>
              </a:lnSpc>
              <a:spcBef>
                <a:spcPts val="0"/>
              </a:spcBef>
              <a:spcAft>
                <a:spcPts val="0"/>
              </a:spcAft>
              <a:buClr>
                <a:schemeClr val="dk1"/>
              </a:buClr>
              <a:buSzPts val="2300"/>
              <a:buNone/>
              <a:defRPr sz="2300" b="1">
                <a:solidFill>
                  <a:schemeClr val="dk1"/>
                </a:solidFill>
              </a:defRPr>
            </a:lvl4pPr>
            <a:lvl5pPr lvl="4" rtl="0">
              <a:lnSpc>
                <a:spcPct val="100000"/>
              </a:lnSpc>
              <a:spcBef>
                <a:spcPts val="0"/>
              </a:spcBef>
              <a:spcAft>
                <a:spcPts val="0"/>
              </a:spcAft>
              <a:buClr>
                <a:schemeClr val="dk1"/>
              </a:buClr>
              <a:buSzPts val="2300"/>
              <a:buNone/>
              <a:defRPr sz="2300" b="1">
                <a:solidFill>
                  <a:schemeClr val="dk1"/>
                </a:solidFill>
              </a:defRPr>
            </a:lvl5pPr>
            <a:lvl6pPr lvl="5" rtl="0">
              <a:lnSpc>
                <a:spcPct val="100000"/>
              </a:lnSpc>
              <a:spcBef>
                <a:spcPts val="0"/>
              </a:spcBef>
              <a:spcAft>
                <a:spcPts val="0"/>
              </a:spcAft>
              <a:buClr>
                <a:schemeClr val="dk1"/>
              </a:buClr>
              <a:buSzPts val="2300"/>
              <a:buNone/>
              <a:defRPr sz="2300" b="1">
                <a:solidFill>
                  <a:schemeClr val="dk1"/>
                </a:solidFill>
              </a:defRPr>
            </a:lvl6pPr>
            <a:lvl7pPr lvl="6" rtl="0">
              <a:lnSpc>
                <a:spcPct val="100000"/>
              </a:lnSpc>
              <a:spcBef>
                <a:spcPts val="0"/>
              </a:spcBef>
              <a:spcAft>
                <a:spcPts val="0"/>
              </a:spcAft>
              <a:buClr>
                <a:schemeClr val="dk1"/>
              </a:buClr>
              <a:buSzPts val="2300"/>
              <a:buNone/>
              <a:defRPr sz="2300" b="1">
                <a:solidFill>
                  <a:schemeClr val="dk1"/>
                </a:solidFill>
              </a:defRPr>
            </a:lvl7pPr>
            <a:lvl8pPr lvl="7" rtl="0">
              <a:lnSpc>
                <a:spcPct val="100000"/>
              </a:lnSpc>
              <a:spcBef>
                <a:spcPts val="0"/>
              </a:spcBef>
              <a:spcAft>
                <a:spcPts val="0"/>
              </a:spcAft>
              <a:buClr>
                <a:schemeClr val="dk1"/>
              </a:buClr>
              <a:buSzPts val="2300"/>
              <a:buNone/>
              <a:defRPr sz="2300" b="1">
                <a:solidFill>
                  <a:schemeClr val="dk1"/>
                </a:solidFill>
              </a:defRPr>
            </a:lvl8pPr>
            <a:lvl9pPr lvl="8" rtl="0">
              <a:lnSpc>
                <a:spcPct val="100000"/>
              </a:lnSpc>
              <a:spcBef>
                <a:spcPts val="0"/>
              </a:spcBef>
              <a:spcAft>
                <a:spcPts val="0"/>
              </a:spcAft>
              <a:buClr>
                <a:schemeClr val="dk1"/>
              </a:buClr>
              <a:buSzPts val="2300"/>
              <a:buNone/>
              <a:defRPr sz="2300" b="1">
                <a:solidFill>
                  <a:schemeClr val="dk1"/>
                </a:solidFill>
              </a:defRPr>
            </a:lvl9pPr>
          </a:lstStyle>
          <a:p>
            <a:endParaRPr/>
          </a:p>
        </p:txBody>
      </p:sp>
      <p:sp>
        <p:nvSpPr>
          <p:cNvPr id="34" name="Google Shape;34;p7"/>
          <p:cNvSpPr txBox="1">
            <a:spLocks noGrp="1"/>
          </p:cNvSpPr>
          <p:nvPr>
            <p:ph type="subTitle" idx="2"/>
          </p:nvPr>
        </p:nvSpPr>
        <p:spPr>
          <a:xfrm>
            <a:off x="3891775" y="2252794"/>
            <a:ext cx="4587900" cy="2039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Раздел+описание">
  <p:cSld name="SECTION_TITLE_AND_DESCRIPTION">
    <p:spTree>
      <p:nvGrpSpPr>
        <p:cNvPr id="1" name="Shape 35"/>
        <p:cNvGrpSpPr/>
        <p:nvPr/>
      </p:nvGrpSpPr>
      <p:grpSpPr>
        <a:xfrm>
          <a:off x="0" y="0"/>
          <a:ext cx="0" cy="0"/>
          <a:chOff x="0" y="0"/>
          <a:chExt cx="0" cy="0"/>
        </a:xfrm>
      </p:grpSpPr>
      <p:sp>
        <p:nvSpPr>
          <p:cNvPr id="36" name="Google Shape;36;p8"/>
          <p:cNvSpPr/>
          <p:nvPr/>
        </p:nvSpPr>
        <p:spPr>
          <a:xfrm>
            <a:off x="4572000" y="-125"/>
            <a:ext cx="45720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8"/>
          <p:cNvSpPr txBox="1">
            <a:spLocks noGrp="1"/>
          </p:cNvSpPr>
          <p:nvPr>
            <p:ph type="title"/>
          </p:nvPr>
        </p:nvSpPr>
        <p:spPr>
          <a:xfrm>
            <a:off x="609075" y="1220875"/>
            <a:ext cx="4045200" cy="14823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sz="3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38" name="Google Shape;38;p8"/>
          <p:cNvSpPr txBox="1">
            <a:spLocks noGrp="1"/>
          </p:cNvSpPr>
          <p:nvPr>
            <p:ph type="subTitle" idx="1"/>
          </p:nvPr>
        </p:nvSpPr>
        <p:spPr>
          <a:xfrm>
            <a:off x="609075" y="2916213"/>
            <a:ext cx="4045200" cy="1235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700"/>
              <a:buNone/>
              <a:defRPr sz="1700"/>
            </a:lvl1pPr>
            <a:lvl2pPr lvl="1">
              <a:lnSpc>
                <a:spcPct val="100000"/>
              </a:lnSpc>
              <a:spcBef>
                <a:spcPts val="0"/>
              </a:spcBef>
              <a:spcAft>
                <a:spcPts val="0"/>
              </a:spcAft>
              <a:buSzPts val="1700"/>
              <a:buNone/>
              <a:defRPr sz="1700"/>
            </a:lvl2pPr>
            <a:lvl3pPr lvl="2">
              <a:lnSpc>
                <a:spcPct val="100000"/>
              </a:lnSpc>
              <a:spcBef>
                <a:spcPts val="0"/>
              </a:spcBef>
              <a:spcAft>
                <a:spcPts val="0"/>
              </a:spcAft>
              <a:buSzPts val="1700"/>
              <a:buNone/>
              <a:defRPr sz="1700"/>
            </a:lvl3pPr>
            <a:lvl4pPr lvl="3">
              <a:lnSpc>
                <a:spcPct val="100000"/>
              </a:lnSpc>
              <a:spcBef>
                <a:spcPts val="0"/>
              </a:spcBef>
              <a:spcAft>
                <a:spcPts val="0"/>
              </a:spcAft>
              <a:buSzPts val="1700"/>
              <a:buNone/>
              <a:defRPr sz="1700"/>
            </a:lvl4pPr>
            <a:lvl5pPr lvl="4">
              <a:lnSpc>
                <a:spcPct val="100000"/>
              </a:lnSpc>
              <a:spcBef>
                <a:spcPts val="0"/>
              </a:spcBef>
              <a:spcAft>
                <a:spcPts val="0"/>
              </a:spcAft>
              <a:buSzPts val="1700"/>
              <a:buNone/>
              <a:defRPr sz="1700"/>
            </a:lvl5pPr>
            <a:lvl6pPr lvl="5">
              <a:lnSpc>
                <a:spcPct val="100000"/>
              </a:lnSpc>
              <a:spcBef>
                <a:spcPts val="0"/>
              </a:spcBef>
              <a:spcAft>
                <a:spcPts val="0"/>
              </a:spcAft>
              <a:buSzPts val="1700"/>
              <a:buNone/>
              <a:defRPr sz="1700"/>
            </a:lvl6pPr>
            <a:lvl7pPr lvl="6">
              <a:lnSpc>
                <a:spcPct val="100000"/>
              </a:lnSpc>
              <a:spcBef>
                <a:spcPts val="0"/>
              </a:spcBef>
              <a:spcAft>
                <a:spcPts val="0"/>
              </a:spcAft>
              <a:buSzPts val="1700"/>
              <a:buNone/>
              <a:defRPr sz="1700"/>
            </a:lvl7pPr>
            <a:lvl8pPr lvl="7">
              <a:lnSpc>
                <a:spcPct val="100000"/>
              </a:lnSpc>
              <a:spcBef>
                <a:spcPts val="0"/>
              </a:spcBef>
              <a:spcAft>
                <a:spcPts val="0"/>
              </a:spcAft>
              <a:buSzPts val="1700"/>
              <a:buNone/>
              <a:defRPr sz="1700"/>
            </a:lvl8pPr>
            <a:lvl9pPr lvl="8">
              <a:lnSpc>
                <a:spcPct val="100000"/>
              </a:lnSpc>
              <a:spcBef>
                <a:spcPts val="0"/>
              </a:spcBef>
              <a:spcAft>
                <a:spcPts val="0"/>
              </a:spcAft>
              <a:buSzPts val="1700"/>
              <a:buNone/>
              <a:defRPr sz="1700"/>
            </a:lvl9pPr>
          </a:lstStyle>
          <a:p>
            <a:endParaRPr/>
          </a:p>
        </p:txBody>
      </p:sp>
      <p:sp>
        <p:nvSpPr>
          <p:cNvPr id="39" name="Google Shape;39;p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11150">
              <a:spcBef>
                <a:spcPts val="0"/>
              </a:spcBef>
              <a:spcAft>
                <a:spcPts val="0"/>
              </a:spcAft>
              <a:buSzPts val="1300"/>
              <a:buChar char="■"/>
              <a:defRPr/>
            </a:lvl3pPr>
            <a:lvl4pPr marL="1828800" lvl="3" indent="-311150">
              <a:spcBef>
                <a:spcPts val="0"/>
              </a:spcBef>
              <a:spcAft>
                <a:spcPts val="0"/>
              </a:spcAft>
              <a:buSzPts val="1300"/>
              <a:buChar char="●"/>
              <a:defRPr/>
            </a:lvl4pPr>
            <a:lvl5pPr marL="2286000" lvl="4" indent="-311150">
              <a:spcBef>
                <a:spcPts val="0"/>
              </a:spcBef>
              <a:spcAft>
                <a:spcPts val="0"/>
              </a:spcAft>
              <a:buSzPts val="1300"/>
              <a:buChar char="○"/>
              <a:defRPr/>
            </a:lvl5pPr>
            <a:lvl6pPr marL="2743200" lvl="5" indent="-311150">
              <a:spcBef>
                <a:spcPts val="0"/>
              </a:spcBef>
              <a:spcAft>
                <a:spcPts val="0"/>
              </a:spcAft>
              <a:buSzPts val="1300"/>
              <a:buChar char="■"/>
              <a:defRPr/>
            </a:lvl6pPr>
            <a:lvl7pPr marL="3200400" lvl="6" indent="-311150">
              <a:spcBef>
                <a:spcPts val="0"/>
              </a:spcBef>
              <a:spcAft>
                <a:spcPts val="0"/>
              </a:spcAft>
              <a:buSzPts val="1300"/>
              <a:buChar char="●"/>
              <a:defRPr/>
            </a:lvl7pPr>
            <a:lvl8pPr marL="3657600" lvl="7" indent="-311150">
              <a:spcBef>
                <a:spcPts val="0"/>
              </a:spcBef>
              <a:spcAft>
                <a:spcPts val="0"/>
              </a:spcAft>
              <a:buSzPts val="1300"/>
              <a:buChar char="○"/>
              <a:defRPr/>
            </a:lvl8pPr>
            <a:lvl9pPr marL="4114800" lvl="8" indent="-311150">
              <a:spcBef>
                <a:spcPts val="0"/>
              </a:spcBef>
              <a:spcAft>
                <a:spcPts val="0"/>
              </a:spcAft>
              <a:buSzPts val="1300"/>
              <a:buChar char="■"/>
              <a:defRPr/>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Заголовок">
  <p:cSld name="CUSTOM_3">
    <p:spTree>
      <p:nvGrpSpPr>
        <p:cNvPr id="1" name="Shape 43"/>
        <p:cNvGrpSpPr/>
        <p:nvPr/>
      </p:nvGrpSpPr>
      <p:grpSpPr>
        <a:xfrm>
          <a:off x="0" y="0"/>
          <a:ext cx="0" cy="0"/>
          <a:chOff x="0" y="0"/>
          <a:chExt cx="0" cy="0"/>
        </a:xfrm>
      </p:grpSpPr>
      <p:sp>
        <p:nvSpPr>
          <p:cNvPr id="44" name="Google Shape;44;p10"/>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500550" y="178324"/>
            <a:ext cx="8520600" cy="10959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31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65" name="Google Shape;65;p15"/>
          <p:cNvSpPr txBox="1">
            <a:spLocks noGrp="1"/>
          </p:cNvSpPr>
          <p:nvPr>
            <p:ph type="body" idx="1"/>
          </p:nvPr>
        </p:nvSpPr>
        <p:spPr>
          <a:xfrm>
            <a:off x="500550" y="1426469"/>
            <a:ext cx="8520600" cy="3416400"/>
          </a:xfrm>
          <a:prstGeom prst="rect">
            <a:avLst/>
          </a:prstGeom>
          <a:noFill/>
          <a:ln>
            <a:noFill/>
          </a:ln>
        </p:spPr>
        <p:txBody>
          <a:bodyPr spcFirstLastPara="1" wrap="square" lIns="91425" tIns="91425" rIns="91425" bIns="91425" anchor="t" anchorCtr="0">
            <a:normAutofit/>
          </a:bodyPr>
          <a:lstStyle>
            <a:lvl1pPr marL="457200" lvl="0" indent="-323850" algn="l" rtl="0">
              <a:lnSpc>
                <a:spcPct val="120000"/>
              </a:lnSpc>
              <a:spcBef>
                <a:spcPts val="300"/>
              </a:spcBef>
              <a:spcAft>
                <a:spcPts val="0"/>
              </a:spcAft>
              <a:buSzPts val="1500"/>
              <a:buChar char="●"/>
              <a:defRPr sz="1500"/>
            </a:lvl1pPr>
            <a:lvl2pPr marL="914400" lvl="1" indent="-311150" algn="l" rtl="0">
              <a:lnSpc>
                <a:spcPct val="120000"/>
              </a:lnSpc>
              <a:spcBef>
                <a:spcPts val="300"/>
              </a:spcBef>
              <a:spcAft>
                <a:spcPts val="0"/>
              </a:spcAft>
              <a:buSzPts val="1300"/>
              <a:buChar char="○"/>
              <a:defRPr sz="1300"/>
            </a:lvl2pPr>
            <a:lvl3pPr marL="1371600" lvl="2" indent="-311150" algn="l" rtl="0">
              <a:lnSpc>
                <a:spcPct val="120000"/>
              </a:lnSpc>
              <a:spcBef>
                <a:spcPts val="300"/>
              </a:spcBef>
              <a:spcAft>
                <a:spcPts val="0"/>
              </a:spcAft>
              <a:buSzPts val="1300"/>
              <a:buChar char="■"/>
              <a:defRPr sz="1300"/>
            </a:lvl3pPr>
            <a:lvl4pPr marL="1828800" lvl="3" indent="-311150" algn="l" rtl="0">
              <a:lnSpc>
                <a:spcPct val="120000"/>
              </a:lnSpc>
              <a:spcBef>
                <a:spcPts val="300"/>
              </a:spcBef>
              <a:spcAft>
                <a:spcPts val="0"/>
              </a:spcAft>
              <a:buSzPts val="1300"/>
              <a:buChar char="●"/>
              <a:defRPr sz="1300"/>
            </a:lvl4pPr>
            <a:lvl5pPr marL="2286000" lvl="4" indent="-311150" algn="l" rtl="0">
              <a:lnSpc>
                <a:spcPct val="120000"/>
              </a:lnSpc>
              <a:spcBef>
                <a:spcPts val="0"/>
              </a:spcBef>
              <a:spcAft>
                <a:spcPts val="0"/>
              </a:spcAft>
              <a:buSzPts val="1300"/>
              <a:buChar char="○"/>
              <a:defRPr sz="1300"/>
            </a:lvl5pPr>
            <a:lvl6pPr marL="2743200" lvl="5" indent="-311150" algn="l" rtl="0">
              <a:lnSpc>
                <a:spcPct val="120000"/>
              </a:lnSpc>
              <a:spcBef>
                <a:spcPts val="300"/>
              </a:spcBef>
              <a:spcAft>
                <a:spcPts val="0"/>
              </a:spcAft>
              <a:buSzPts val="1300"/>
              <a:buChar char="■"/>
              <a:defRPr sz="1300"/>
            </a:lvl6pPr>
            <a:lvl7pPr marL="3200400" lvl="6" indent="-311150" algn="l" rtl="0">
              <a:lnSpc>
                <a:spcPct val="120000"/>
              </a:lnSpc>
              <a:spcBef>
                <a:spcPts val="300"/>
              </a:spcBef>
              <a:spcAft>
                <a:spcPts val="0"/>
              </a:spcAft>
              <a:buSzPts val="1300"/>
              <a:buChar char="●"/>
              <a:defRPr sz="1300"/>
            </a:lvl7pPr>
            <a:lvl8pPr marL="3657600" lvl="7" indent="-311150" algn="l" rtl="0">
              <a:lnSpc>
                <a:spcPct val="120000"/>
              </a:lnSpc>
              <a:spcBef>
                <a:spcPts val="300"/>
              </a:spcBef>
              <a:spcAft>
                <a:spcPts val="0"/>
              </a:spcAft>
              <a:buSzPts val="1300"/>
              <a:buChar char="○"/>
              <a:defRPr sz="1300"/>
            </a:lvl8pPr>
            <a:lvl9pPr marL="4114800" lvl="8" indent="-311150" algn="l" rtl="0">
              <a:lnSpc>
                <a:spcPct val="120000"/>
              </a:lnSpc>
              <a:spcBef>
                <a:spcPts val="300"/>
              </a:spcBef>
              <a:spcAft>
                <a:spcPts val="0"/>
              </a:spcAft>
              <a:buSzPts val="1300"/>
              <a:buChar char="■"/>
              <a:defRPr sz="1300"/>
            </a:lvl9pPr>
          </a:lstStyle>
          <a:p>
            <a:endParaRPr/>
          </a:p>
        </p:txBody>
      </p:sp>
      <p:sp>
        <p:nvSpPr>
          <p:cNvPr id="66" name="Google Shape;66;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6" Type="http://schemas.openxmlformats.org/officeDocument/2006/relationships/image" Target="../media/image4.jpg"/><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theme" Target="../theme/theme2.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00550" y="330736"/>
            <a:ext cx="8520600" cy="979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100"/>
              <a:buFont typeface="Roboto"/>
              <a:buNone/>
              <a:defRPr sz="3100" b="1">
                <a:solidFill>
                  <a:schemeClr val="dk1"/>
                </a:solidFill>
                <a:latin typeface="Roboto"/>
                <a:ea typeface="Roboto"/>
                <a:cs typeface="Roboto"/>
                <a:sym typeface="Roboto"/>
              </a:defRPr>
            </a:lvl1pPr>
            <a:lvl2pPr lvl="1">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24350" y="1578869"/>
            <a:ext cx="8520600" cy="3416400"/>
          </a:xfrm>
          <a:prstGeom prst="rect">
            <a:avLst/>
          </a:prstGeom>
          <a:noFill/>
          <a:ln>
            <a:noFill/>
          </a:ln>
        </p:spPr>
        <p:txBody>
          <a:bodyPr spcFirstLastPara="1" wrap="square" lIns="91425" tIns="91425" rIns="91425" bIns="91425" anchor="t" anchorCtr="0">
            <a:normAutofit/>
          </a:bodyPr>
          <a:lstStyle>
            <a:lvl1pPr marL="457200" lvl="0" indent="-336550">
              <a:lnSpc>
                <a:spcPct val="120000"/>
              </a:lnSpc>
              <a:spcBef>
                <a:spcPts val="0"/>
              </a:spcBef>
              <a:spcAft>
                <a:spcPts val="0"/>
              </a:spcAft>
              <a:buClr>
                <a:schemeClr val="dk1"/>
              </a:buClr>
              <a:buSzPts val="1700"/>
              <a:buFont typeface="Roboto"/>
              <a:buChar char="●"/>
              <a:defRPr sz="1700">
                <a:solidFill>
                  <a:schemeClr val="dk1"/>
                </a:solidFill>
                <a:latin typeface="Roboto"/>
                <a:ea typeface="Roboto"/>
                <a:cs typeface="Roboto"/>
                <a:sym typeface="Roboto"/>
              </a:defRPr>
            </a:lvl1pPr>
            <a:lvl2pPr marL="914400" lvl="1" indent="-323850">
              <a:lnSpc>
                <a:spcPct val="12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2pPr>
            <a:lvl3pPr marL="1371600" lvl="2"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3pPr>
            <a:lvl4pPr marL="1828800" lvl="3"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4pPr>
            <a:lvl5pPr marL="2286000" lvl="4"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5pPr>
            <a:lvl6pPr marL="2743200" lvl="5"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6pPr>
            <a:lvl7pPr marL="3200400" lvl="6"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7pPr>
            <a:lvl8pPr marL="3657600" lvl="7"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8pPr>
            <a:lvl9pPr marL="4114800" lvl="8"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61" r:id="rId9"/>
    <p:sldLayoutId id="214748366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6">
            <a:alphaModFix/>
          </a:blip>
          <a:stretch>
            <a:fillRect/>
          </a:stretch>
        </a:blipFill>
        <a:effectLst/>
      </p:bgPr>
    </p:bg>
    <p:spTree>
      <p:nvGrpSpPr>
        <p:cNvPr id="1" name="Shape 187"/>
        <p:cNvGrpSpPr/>
        <p:nvPr/>
      </p:nvGrpSpPr>
      <p:grpSpPr>
        <a:xfrm>
          <a:off x="0" y="0"/>
          <a:ext cx="0" cy="0"/>
          <a:chOff x="0" y="0"/>
          <a:chExt cx="0" cy="0"/>
        </a:xfrm>
      </p:grpSpPr>
      <p:sp>
        <p:nvSpPr>
          <p:cNvPr id="188" name="Google Shape;188;p46"/>
          <p:cNvSpPr txBox="1">
            <a:spLocks noGrp="1"/>
          </p:cNvSpPr>
          <p:nvPr>
            <p:ph type="title"/>
          </p:nvPr>
        </p:nvSpPr>
        <p:spPr>
          <a:xfrm>
            <a:off x="500550" y="330724"/>
            <a:ext cx="8520600" cy="1095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100"/>
              <a:buFont typeface="Roboto"/>
              <a:buNone/>
              <a:defRPr sz="3100" b="1">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189" name="Google Shape;189;p46"/>
          <p:cNvSpPr txBox="1">
            <a:spLocks noGrp="1"/>
          </p:cNvSpPr>
          <p:nvPr>
            <p:ph type="body" idx="1"/>
          </p:nvPr>
        </p:nvSpPr>
        <p:spPr>
          <a:xfrm>
            <a:off x="424350" y="1578869"/>
            <a:ext cx="8520600" cy="3416400"/>
          </a:xfrm>
          <a:prstGeom prst="rect">
            <a:avLst/>
          </a:prstGeom>
          <a:noFill/>
          <a:ln>
            <a:noFill/>
          </a:ln>
        </p:spPr>
        <p:txBody>
          <a:bodyPr spcFirstLastPara="1" wrap="square" lIns="91425" tIns="91425" rIns="91425" bIns="91425" anchor="t" anchorCtr="0">
            <a:normAutofit/>
          </a:bodyPr>
          <a:lstStyle>
            <a:lvl1pPr marL="457200" lvl="0" indent="-336550" rtl="0">
              <a:lnSpc>
                <a:spcPct val="120000"/>
              </a:lnSpc>
              <a:spcBef>
                <a:spcPts val="0"/>
              </a:spcBef>
              <a:spcAft>
                <a:spcPts val="0"/>
              </a:spcAft>
              <a:buClr>
                <a:schemeClr val="dk1"/>
              </a:buClr>
              <a:buSzPts val="1700"/>
              <a:buFont typeface="Roboto"/>
              <a:buChar char="●"/>
              <a:defRPr sz="1700">
                <a:solidFill>
                  <a:schemeClr val="dk1"/>
                </a:solidFill>
                <a:latin typeface="Roboto"/>
                <a:ea typeface="Roboto"/>
                <a:cs typeface="Roboto"/>
                <a:sym typeface="Roboto"/>
              </a:defRPr>
            </a:lvl1pPr>
            <a:lvl2pPr marL="914400" lvl="1" indent="-323850" rtl="0">
              <a:lnSpc>
                <a:spcPct val="12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2pPr>
            <a:lvl3pPr marL="1371600" lvl="2"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3pPr>
            <a:lvl4pPr marL="1828800" lvl="3"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4pPr>
            <a:lvl5pPr marL="2286000" lvl="4"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5pPr>
            <a:lvl6pPr marL="2743200" lvl="5"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6pPr>
            <a:lvl7pPr marL="3200400" lvl="6"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7pPr>
            <a:lvl8pPr marL="3657600" lvl="7"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8pPr>
            <a:lvl9pPr marL="4114800" lvl="8"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9pPr>
          </a:lstStyle>
          <a:p>
            <a:endParaRPr/>
          </a:p>
        </p:txBody>
      </p:sp>
      <p:sp>
        <p:nvSpPr>
          <p:cNvPr id="190" name="Google Shape;190;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2.png"/><Relationship Id="rId1" Type="http://schemas.openxmlformats.org/officeDocument/2006/relationships/slideLayout" Target="../slideLayouts/slideLayout3.xml"/><Relationship Id="rId6" Type="http://schemas.openxmlformats.org/officeDocument/2006/relationships/image" Target="../media/image33.jpg"/><Relationship Id="rId5" Type="http://schemas.openxmlformats.org/officeDocument/2006/relationships/image" Target="../media/image61.png"/><Relationship Id="rId4" Type="http://schemas.openxmlformats.org/officeDocument/2006/relationships/image" Target="../media/image60.png"/></Relationships>
</file>

<file path=ppt/slides/_rels/slide2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0.xml"/><Relationship Id="rId4" Type="http://schemas.openxmlformats.org/officeDocument/2006/relationships/image" Target="../media/image39.jpg"/></Relationships>
</file>

<file path=ppt/slides/_rels/slide34.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jpg"/><Relationship Id="rId1" Type="http://schemas.openxmlformats.org/officeDocument/2006/relationships/slideLayout" Target="../slideLayouts/slideLayout20.xml"/><Relationship Id="rId6" Type="http://schemas.openxmlformats.org/officeDocument/2006/relationships/image" Target="../media/image44.jpg"/><Relationship Id="rId5" Type="http://schemas.openxmlformats.org/officeDocument/2006/relationships/image" Target="../media/image43.jpe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jpg"/><Relationship Id="rId4" Type="http://schemas.openxmlformats.org/officeDocument/2006/relationships/image" Target="../media/image50.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10.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8.xml"/><Relationship Id="rId5" Type="http://schemas.openxmlformats.org/officeDocument/2006/relationships/image" Target="../media/image65.png"/><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8" Type="http://schemas.openxmlformats.org/officeDocument/2006/relationships/image" Target="../media/image420.png"/><Relationship Id="rId13" Type="http://schemas.openxmlformats.org/officeDocument/2006/relationships/image" Target="../media/image470.png"/><Relationship Id="rId3" Type="http://schemas.openxmlformats.org/officeDocument/2006/relationships/image" Target="../media/image71.jpg"/><Relationship Id="rId7" Type="http://schemas.openxmlformats.org/officeDocument/2006/relationships/image" Target="../media/image410.png"/><Relationship Id="rId12" Type="http://schemas.openxmlformats.org/officeDocument/2006/relationships/image" Target="../media/image46.png"/><Relationship Id="rId2" Type="http://schemas.openxmlformats.org/officeDocument/2006/relationships/image" Target="../media/image70.jpg"/><Relationship Id="rId1" Type="http://schemas.openxmlformats.org/officeDocument/2006/relationships/slideLayout" Target="../slideLayouts/slideLayout3.xml"/><Relationship Id="rId6" Type="http://schemas.openxmlformats.org/officeDocument/2006/relationships/image" Target="../media/image40.png"/><Relationship Id="rId11" Type="http://schemas.openxmlformats.org/officeDocument/2006/relationships/image" Target="../media/image450.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png"/><Relationship Id="rId4" Type="http://schemas.openxmlformats.org/officeDocument/2006/relationships/image" Target="../media/image380.png"/><Relationship Id="rId9" Type="http://schemas.openxmlformats.org/officeDocument/2006/relationships/image" Target="../media/image43.png"/><Relationship Id="rId14" Type="http://schemas.openxmlformats.org/officeDocument/2006/relationships/image" Target="../media/image480.png"/></Relationships>
</file>

<file path=ppt/slides/_rels/slide53.xml.rels><?xml version="1.0" encoding="UTF-8" standalone="yes"?>
<Relationships xmlns="http://schemas.openxmlformats.org/package/2006/relationships"><Relationship Id="rId8" Type="http://schemas.openxmlformats.org/officeDocument/2006/relationships/image" Target="../media/image540.png"/><Relationship Id="rId3" Type="http://schemas.openxmlformats.org/officeDocument/2006/relationships/image" Target="../media/image71.jpg"/><Relationship Id="rId7" Type="http://schemas.openxmlformats.org/officeDocument/2006/relationships/image" Target="../media/image530.png"/><Relationship Id="rId2" Type="http://schemas.openxmlformats.org/officeDocument/2006/relationships/image" Target="../media/image70.jpg"/><Relationship Id="rId1" Type="http://schemas.openxmlformats.org/officeDocument/2006/relationships/slideLayout" Target="../slideLayouts/slideLayout3.xml"/><Relationship Id="rId6" Type="http://schemas.openxmlformats.org/officeDocument/2006/relationships/image" Target="../media/image520.png"/><Relationship Id="rId11" Type="http://schemas.openxmlformats.org/officeDocument/2006/relationships/image" Target="../media/image570.png"/><Relationship Id="rId5" Type="http://schemas.openxmlformats.org/officeDocument/2006/relationships/image" Target="../media/image51.png"/><Relationship Id="rId10" Type="http://schemas.openxmlformats.org/officeDocument/2006/relationships/image" Target="../media/image560.png"/><Relationship Id="rId4" Type="http://schemas.openxmlformats.org/officeDocument/2006/relationships/image" Target="../media/image50.png"/><Relationship Id="rId9" Type="http://schemas.openxmlformats.org/officeDocument/2006/relationships/image" Target="../media/image550.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2.jp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62"/>
          <p:cNvSpPr txBox="1">
            <a:spLocks noGrp="1"/>
          </p:cNvSpPr>
          <p:nvPr>
            <p:ph type="subTitle" idx="1"/>
          </p:nvPr>
        </p:nvSpPr>
        <p:spPr>
          <a:xfrm>
            <a:off x="944650" y="4350425"/>
            <a:ext cx="77103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a:t>otus.ru</a:t>
            </a:r>
            <a:endParaRPr/>
          </a:p>
        </p:txBody>
      </p:sp>
      <p:sp>
        <p:nvSpPr>
          <p:cNvPr id="258" name="Google Shape;258;p62"/>
          <p:cNvSpPr txBox="1">
            <a:spLocks noGrp="1"/>
          </p:cNvSpPr>
          <p:nvPr>
            <p:ph type="title"/>
          </p:nvPr>
        </p:nvSpPr>
        <p:spPr>
          <a:xfrm>
            <a:off x="944650" y="1769194"/>
            <a:ext cx="8183100" cy="218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Reinforcement Learning</a:t>
            </a:r>
            <a:endParaRPr dirty="0"/>
          </a:p>
          <a:p>
            <a:pPr marL="0" lvl="0" indent="0" algn="l" rtl="0">
              <a:spcBef>
                <a:spcPts val="0"/>
              </a:spcBef>
              <a:spcAft>
                <a:spcPts val="0"/>
              </a:spcAft>
              <a:buClr>
                <a:schemeClr val="dk1"/>
              </a:buClr>
              <a:buSzPts val="1100"/>
              <a:buFont typeface="Arial"/>
              <a:buNone/>
            </a:pPr>
            <a:r>
              <a:rPr lang="ru-RU" sz="3600" dirty="0"/>
              <a:t>Применение </a:t>
            </a:r>
            <a:r>
              <a:rPr lang="en-US" sz="3600" dirty="0"/>
              <a:t>RL</a:t>
            </a:r>
            <a:r>
              <a:rPr lang="ru-RU" sz="3600" dirty="0"/>
              <a:t> на финансовых рынках</a:t>
            </a:r>
            <a:endParaRPr lang="en-US" sz="6600" dirty="0"/>
          </a:p>
          <a:p>
            <a:pPr marL="0" lvl="0" indent="0" algn="l" rtl="0">
              <a:spcBef>
                <a:spcPts val="0"/>
              </a:spcBef>
              <a:spcAft>
                <a:spcPts val="0"/>
              </a:spcAft>
              <a:buNone/>
            </a:pP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71"/>
          <p:cNvSpPr txBox="1"/>
          <p:nvPr/>
        </p:nvSpPr>
        <p:spPr>
          <a:xfrm>
            <a:off x="500550" y="330725"/>
            <a:ext cx="5351100" cy="7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3100" b="1">
                <a:latin typeface="Roboto"/>
                <a:ea typeface="Roboto"/>
                <a:cs typeface="Roboto"/>
                <a:sym typeface="Roboto"/>
              </a:rPr>
              <a:t>Направления курсов</a:t>
            </a:r>
            <a:endParaRPr sz="3100" b="1">
              <a:latin typeface="Roboto"/>
              <a:ea typeface="Roboto"/>
              <a:cs typeface="Roboto"/>
              <a:sym typeface="Roboto"/>
            </a:endParaRPr>
          </a:p>
        </p:txBody>
      </p:sp>
      <p:sp>
        <p:nvSpPr>
          <p:cNvPr id="350" name="Google Shape;350;p71"/>
          <p:cNvSpPr txBox="1">
            <a:spLocks noGrp="1"/>
          </p:cNvSpPr>
          <p:nvPr>
            <p:ph type="subTitle" idx="4294967295"/>
          </p:nvPr>
        </p:nvSpPr>
        <p:spPr>
          <a:xfrm>
            <a:off x="540725" y="977775"/>
            <a:ext cx="6958500" cy="60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sz="1400" b="1">
                <a:solidFill>
                  <a:srgbClr val="FF7700"/>
                </a:solidFill>
              </a:rPr>
              <a:t>Обучение специалистов разных грейдов: junior, middle, senior, lead</a:t>
            </a:r>
            <a:endParaRPr sz="1400" b="1">
              <a:solidFill>
                <a:srgbClr val="FF7700"/>
              </a:solidFill>
            </a:endParaRPr>
          </a:p>
        </p:txBody>
      </p:sp>
      <p:sp>
        <p:nvSpPr>
          <p:cNvPr id="351" name="Google Shape;351;p71"/>
          <p:cNvSpPr txBox="1"/>
          <p:nvPr/>
        </p:nvSpPr>
        <p:spPr>
          <a:xfrm>
            <a:off x="1776475" y="2699425"/>
            <a:ext cx="2344500" cy="1176000"/>
          </a:xfrm>
          <a:prstGeom prst="rect">
            <a:avLst/>
          </a:prstGeom>
          <a:noFill/>
          <a:ln>
            <a:noFill/>
          </a:ln>
        </p:spPr>
        <p:txBody>
          <a:bodyPr spcFirstLastPara="1" wrap="square" lIns="91425" tIns="91425" rIns="91425" bIns="91425" anchor="t" anchorCtr="0">
            <a:spAutoFit/>
          </a:bodyPr>
          <a:lstStyle/>
          <a:p>
            <a:pPr marL="352799" lvl="0" indent="-211300" algn="l" rtl="0">
              <a:lnSpc>
                <a:spcPct val="120000"/>
              </a:lnSpc>
              <a:spcBef>
                <a:spcPts val="0"/>
              </a:spcBef>
              <a:spcAft>
                <a:spcPts val="0"/>
              </a:spcAft>
              <a:buSzPts val="1400"/>
              <a:buFont typeface="Roboto"/>
              <a:buChar char="●"/>
            </a:pPr>
            <a:r>
              <a:rPr lang="ru">
                <a:latin typeface="Roboto"/>
                <a:ea typeface="Roboto"/>
                <a:cs typeface="Roboto"/>
                <a:sym typeface="Roboto"/>
              </a:rPr>
              <a:t>Программирование</a:t>
            </a:r>
            <a:endParaRPr>
              <a:latin typeface="Roboto"/>
              <a:ea typeface="Roboto"/>
              <a:cs typeface="Roboto"/>
              <a:sym typeface="Roboto"/>
            </a:endParaRPr>
          </a:p>
          <a:p>
            <a:pPr marL="352799" lvl="0" indent="-211300" algn="l" rtl="0">
              <a:lnSpc>
                <a:spcPct val="120000"/>
              </a:lnSpc>
              <a:spcBef>
                <a:spcPts val="0"/>
              </a:spcBef>
              <a:spcAft>
                <a:spcPts val="0"/>
              </a:spcAft>
              <a:buSzPts val="1400"/>
              <a:buFont typeface="Roboto"/>
              <a:buChar char="●"/>
            </a:pPr>
            <a:r>
              <a:rPr lang="ru">
                <a:latin typeface="Roboto"/>
                <a:ea typeface="Roboto"/>
                <a:cs typeface="Roboto"/>
                <a:sym typeface="Roboto"/>
              </a:rPr>
              <a:t>Инфраструктура</a:t>
            </a:r>
            <a:endParaRPr>
              <a:latin typeface="Roboto"/>
              <a:ea typeface="Roboto"/>
              <a:cs typeface="Roboto"/>
              <a:sym typeface="Roboto"/>
            </a:endParaRPr>
          </a:p>
          <a:p>
            <a:pPr marL="352799" lvl="0" indent="-211300" algn="l" rtl="0">
              <a:lnSpc>
                <a:spcPct val="120000"/>
              </a:lnSpc>
              <a:spcBef>
                <a:spcPts val="0"/>
              </a:spcBef>
              <a:spcAft>
                <a:spcPts val="0"/>
              </a:spcAft>
              <a:buSzPts val="1400"/>
              <a:buFont typeface="Roboto"/>
              <a:buChar char="●"/>
            </a:pPr>
            <a:r>
              <a:rPr lang="ru">
                <a:latin typeface="Roboto"/>
                <a:ea typeface="Roboto"/>
                <a:cs typeface="Roboto"/>
                <a:sym typeface="Roboto"/>
              </a:rPr>
              <a:t>Тестирование</a:t>
            </a:r>
            <a:endParaRPr>
              <a:latin typeface="Roboto"/>
              <a:ea typeface="Roboto"/>
              <a:cs typeface="Roboto"/>
              <a:sym typeface="Roboto"/>
            </a:endParaRPr>
          </a:p>
          <a:p>
            <a:pPr marL="352799" lvl="0" indent="-211300" algn="l" rtl="0">
              <a:lnSpc>
                <a:spcPct val="120000"/>
              </a:lnSpc>
              <a:spcBef>
                <a:spcPts val="0"/>
              </a:spcBef>
              <a:spcAft>
                <a:spcPts val="0"/>
              </a:spcAft>
              <a:buSzPts val="1400"/>
              <a:buFont typeface="Roboto"/>
              <a:buChar char="●"/>
            </a:pPr>
            <a:r>
              <a:rPr lang="ru">
                <a:latin typeface="Roboto"/>
                <a:ea typeface="Roboto"/>
                <a:cs typeface="Roboto"/>
                <a:sym typeface="Roboto"/>
              </a:rPr>
              <a:t>Аналитика</a:t>
            </a:r>
            <a:endParaRPr>
              <a:latin typeface="Roboto"/>
              <a:ea typeface="Roboto"/>
              <a:cs typeface="Roboto"/>
              <a:sym typeface="Roboto"/>
            </a:endParaRPr>
          </a:p>
        </p:txBody>
      </p:sp>
      <p:pic>
        <p:nvPicPr>
          <p:cNvPr id="352" name="Google Shape;352;p71"/>
          <p:cNvPicPr preferRelativeResize="0"/>
          <p:nvPr/>
        </p:nvPicPr>
        <p:blipFill rotWithShape="1">
          <a:blip r:embed="rId3">
            <a:alphaModFix/>
          </a:blip>
          <a:srcRect/>
          <a:stretch/>
        </p:blipFill>
        <p:spPr>
          <a:xfrm>
            <a:off x="2208146" y="1889329"/>
            <a:ext cx="652375" cy="652375"/>
          </a:xfrm>
          <a:prstGeom prst="rect">
            <a:avLst/>
          </a:prstGeom>
          <a:noFill/>
          <a:ln>
            <a:noFill/>
          </a:ln>
        </p:spPr>
      </p:pic>
      <p:sp>
        <p:nvSpPr>
          <p:cNvPr id="353" name="Google Shape;353;p71"/>
          <p:cNvSpPr txBox="1"/>
          <p:nvPr/>
        </p:nvSpPr>
        <p:spPr>
          <a:xfrm>
            <a:off x="4802550" y="2699425"/>
            <a:ext cx="3299400" cy="1176000"/>
          </a:xfrm>
          <a:prstGeom prst="rect">
            <a:avLst/>
          </a:prstGeom>
          <a:noFill/>
          <a:ln>
            <a:noFill/>
          </a:ln>
        </p:spPr>
        <p:txBody>
          <a:bodyPr spcFirstLastPara="1" wrap="square" lIns="91425" tIns="91425" rIns="91425" bIns="91425" anchor="t" anchorCtr="0">
            <a:spAutoFit/>
          </a:bodyPr>
          <a:lstStyle/>
          <a:p>
            <a:pPr marL="352799" lvl="0" indent="-211300" algn="l" rtl="0">
              <a:lnSpc>
                <a:spcPct val="120000"/>
              </a:lnSpc>
              <a:spcBef>
                <a:spcPts val="0"/>
              </a:spcBef>
              <a:spcAft>
                <a:spcPts val="0"/>
              </a:spcAft>
              <a:buSzPts val="1400"/>
              <a:buFont typeface="Roboto"/>
              <a:buChar char="●"/>
            </a:pPr>
            <a:r>
              <a:rPr lang="ru">
                <a:latin typeface="Roboto"/>
                <a:ea typeface="Roboto"/>
                <a:cs typeface="Roboto"/>
                <a:sym typeface="Roboto"/>
              </a:rPr>
              <a:t>Data Science</a:t>
            </a:r>
            <a:endParaRPr>
              <a:latin typeface="Roboto"/>
              <a:ea typeface="Roboto"/>
              <a:cs typeface="Roboto"/>
              <a:sym typeface="Roboto"/>
            </a:endParaRPr>
          </a:p>
          <a:p>
            <a:pPr marL="352799" lvl="0" indent="-211300" algn="l" rtl="0">
              <a:lnSpc>
                <a:spcPct val="120000"/>
              </a:lnSpc>
              <a:spcBef>
                <a:spcPts val="0"/>
              </a:spcBef>
              <a:spcAft>
                <a:spcPts val="0"/>
              </a:spcAft>
              <a:buSzPts val="1400"/>
              <a:buFont typeface="Roboto"/>
              <a:buChar char="●"/>
            </a:pPr>
            <a:r>
              <a:rPr lang="ru">
                <a:latin typeface="Roboto"/>
                <a:ea typeface="Roboto"/>
                <a:cs typeface="Roboto"/>
                <a:sym typeface="Roboto"/>
              </a:rPr>
              <a:t>Управление</a:t>
            </a:r>
            <a:endParaRPr>
              <a:latin typeface="Roboto"/>
              <a:ea typeface="Roboto"/>
              <a:cs typeface="Roboto"/>
              <a:sym typeface="Roboto"/>
            </a:endParaRPr>
          </a:p>
          <a:p>
            <a:pPr marL="352799" lvl="0" indent="-211300" algn="l" rtl="0">
              <a:lnSpc>
                <a:spcPct val="120000"/>
              </a:lnSpc>
              <a:spcBef>
                <a:spcPts val="0"/>
              </a:spcBef>
              <a:spcAft>
                <a:spcPts val="0"/>
              </a:spcAft>
              <a:buSzPts val="1400"/>
              <a:buFont typeface="Roboto"/>
              <a:buChar char="●"/>
            </a:pPr>
            <a:r>
              <a:rPr lang="ru">
                <a:latin typeface="Roboto"/>
                <a:ea typeface="Roboto"/>
                <a:cs typeface="Roboto"/>
                <a:sym typeface="Roboto"/>
              </a:rPr>
              <a:t>GameDev</a:t>
            </a:r>
            <a:endParaRPr>
              <a:latin typeface="Roboto"/>
              <a:ea typeface="Roboto"/>
              <a:cs typeface="Roboto"/>
              <a:sym typeface="Roboto"/>
            </a:endParaRPr>
          </a:p>
          <a:p>
            <a:pPr marL="352799" lvl="0" indent="-211300" algn="l" rtl="0">
              <a:lnSpc>
                <a:spcPct val="120000"/>
              </a:lnSpc>
              <a:spcBef>
                <a:spcPts val="0"/>
              </a:spcBef>
              <a:spcAft>
                <a:spcPts val="0"/>
              </a:spcAft>
              <a:buSzPts val="1400"/>
              <a:buFont typeface="Roboto"/>
              <a:buChar char="●"/>
            </a:pPr>
            <a:r>
              <a:rPr lang="ru">
                <a:latin typeface="Roboto"/>
                <a:ea typeface="Roboto"/>
                <a:cs typeface="Roboto"/>
                <a:sym typeface="Roboto"/>
              </a:rPr>
              <a:t>Информационная безопасность</a:t>
            </a:r>
            <a:endParaRPr>
              <a:latin typeface="Roboto"/>
              <a:ea typeface="Roboto"/>
              <a:cs typeface="Roboto"/>
              <a:sym typeface="Roboto"/>
            </a:endParaRPr>
          </a:p>
        </p:txBody>
      </p:sp>
      <p:pic>
        <p:nvPicPr>
          <p:cNvPr id="354" name="Google Shape;354;p71"/>
          <p:cNvPicPr preferRelativeResize="0"/>
          <p:nvPr/>
        </p:nvPicPr>
        <p:blipFill rotWithShape="1">
          <a:blip r:embed="rId4">
            <a:alphaModFix/>
          </a:blip>
          <a:srcRect/>
          <a:stretch/>
        </p:blipFill>
        <p:spPr>
          <a:xfrm>
            <a:off x="5234221" y="1889329"/>
            <a:ext cx="652375" cy="652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72"/>
          <p:cNvSpPr txBox="1"/>
          <p:nvPr/>
        </p:nvSpPr>
        <p:spPr>
          <a:xfrm>
            <a:off x="521225" y="1683400"/>
            <a:ext cx="2120400" cy="794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ru" sz="1200" b="1" i="0" u="none" strike="noStrike" cap="none">
                <a:solidFill>
                  <a:schemeClr val="dk1"/>
                </a:solidFill>
                <a:latin typeface="Roboto"/>
                <a:ea typeface="Roboto"/>
                <a:cs typeface="Roboto"/>
                <a:sym typeface="Roboto"/>
              </a:rPr>
              <a:t>курсов</a:t>
            </a:r>
            <a:r>
              <a:rPr lang="ru" sz="1200" b="0" i="0" u="none" strike="noStrike" cap="none">
                <a:solidFill>
                  <a:srgbClr val="000000"/>
                </a:solidFill>
                <a:latin typeface="Roboto"/>
                <a:ea typeface="Roboto"/>
                <a:cs typeface="Roboto"/>
                <a:sym typeface="Roboto"/>
              </a:rPr>
              <a:t> для junior, middle, senior специалистов</a:t>
            </a:r>
            <a:endParaRPr sz="1200">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ru" sz="1200" b="0" i="0" u="none" strike="noStrike" cap="none">
                <a:solidFill>
                  <a:srgbClr val="000000"/>
                </a:solidFill>
                <a:latin typeface="Roboto"/>
                <a:ea typeface="Roboto"/>
                <a:cs typeface="Roboto"/>
                <a:sym typeface="Roboto"/>
              </a:rPr>
              <a:t>и менеджеров</a:t>
            </a:r>
            <a:endParaRPr sz="1200" b="0" i="0" u="none" strike="noStrike" cap="none">
              <a:solidFill>
                <a:srgbClr val="000000"/>
              </a:solidFill>
              <a:latin typeface="Roboto"/>
              <a:ea typeface="Roboto"/>
              <a:cs typeface="Roboto"/>
              <a:sym typeface="Roboto"/>
            </a:endParaRPr>
          </a:p>
        </p:txBody>
      </p:sp>
      <p:sp>
        <p:nvSpPr>
          <p:cNvPr id="360" name="Google Shape;360;p72"/>
          <p:cNvSpPr txBox="1"/>
          <p:nvPr/>
        </p:nvSpPr>
        <p:spPr>
          <a:xfrm>
            <a:off x="521225" y="1124124"/>
            <a:ext cx="18300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ru" sz="3100" b="1" i="0" u="none" strike="noStrike" cap="none">
                <a:solidFill>
                  <a:srgbClr val="FF7700"/>
                </a:solidFill>
                <a:latin typeface="Roboto"/>
                <a:ea typeface="Roboto"/>
                <a:cs typeface="Roboto"/>
                <a:sym typeface="Roboto"/>
              </a:rPr>
              <a:t>130+</a:t>
            </a:r>
            <a:endParaRPr sz="3100" b="1" i="0" u="none" strike="noStrike" cap="none">
              <a:solidFill>
                <a:srgbClr val="FF7700"/>
              </a:solidFill>
              <a:latin typeface="Roboto"/>
              <a:ea typeface="Roboto"/>
              <a:cs typeface="Roboto"/>
              <a:sym typeface="Roboto"/>
            </a:endParaRPr>
          </a:p>
        </p:txBody>
      </p:sp>
      <p:pic>
        <p:nvPicPr>
          <p:cNvPr id="361" name="Google Shape;361;p72"/>
          <p:cNvPicPr preferRelativeResize="0"/>
          <p:nvPr/>
        </p:nvPicPr>
        <p:blipFill rotWithShape="1">
          <a:blip r:embed="rId3">
            <a:alphaModFix/>
          </a:blip>
          <a:srcRect l="1114" r="1124"/>
          <a:stretch/>
        </p:blipFill>
        <p:spPr>
          <a:xfrm>
            <a:off x="6031050" y="0"/>
            <a:ext cx="3112951" cy="2617950"/>
          </a:xfrm>
          <a:prstGeom prst="rect">
            <a:avLst/>
          </a:prstGeom>
          <a:noFill/>
          <a:ln>
            <a:noFill/>
          </a:ln>
        </p:spPr>
      </p:pic>
      <p:sp>
        <p:nvSpPr>
          <p:cNvPr id="362" name="Google Shape;362;p72"/>
          <p:cNvSpPr txBox="1"/>
          <p:nvPr/>
        </p:nvSpPr>
        <p:spPr>
          <a:xfrm>
            <a:off x="3074550" y="1683400"/>
            <a:ext cx="2798700" cy="1006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ru" sz="1200" b="1" i="0" u="none" strike="noStrike" cap="none">
                <a:solidFill>
                  <a:srgbClr val="000000"/>
                </a:solidFill>
                <a:latin typeface="Roboto"/>
                <a:ea typeface="Roboto"/>
                <a:cs typeface="Roboto"/>
                <a:sym typeface="Roboto"/>
              </a:rPr>
              <a:t>преподавателей </a:t>
            </a:r>
            <a:r>
              <a:rPr lang="ru" sz="1200" b="0" i="0" u="none" strike="noStrike" cap="none">
                <a:solidFill>
                  <a:srgbClr val="000000"/>
                </a:solidFill>
                <a:latin typeface="Roboto"/>
                <a:ea typeface="Roboto"/>
                <a:cs typeface="Roboto"/>
                <a:sym typeface="Roboto"/>
              </a:rPr>
              <a:t>делятся актуальными знаниями</a:t>
            </a:r>
            <a:endParaRPr sz="1200">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ru" sz="1200" b="0" i="0" u="none" strike="noStrike" cap="none">
                <a:solidFill>
                  <a:srgbClr val="000000"/>
                </a:solidFill>
                <a:latin typeface="Roboto"/>
                <a:ea typeface="Roboto"/>
                <a:cs typeface="Roboto"/>
                <a:sym typeface="Roboto"/>
              </a:rPr>
              <a:t>и  реальными кейсами,  востребованными в IT-индустрии</a:t>
            </a:r>
            <a:endParaRPr sz="1200" b="0" i="0" u="none" strike="noStrike" cap="none">
              <a:solidFill>
                <a:srgbClr val="000000"/>
              </a:solidFill>
              <a:latin typeface="Roboto"/>
              <a:ea typeface="Roboto"/>
              <a:cs typeface="Roboto"/>
              <a:sym typeface="Roboto"/>
            </a:endParaRPr>
          </a:p>
        </p:txBody>
      </p:sp>
      <p:sp>
        <p:nvSpPr>
          <p:cNvPr id="363" name="Google Shape;363;p72"/>
          <p:cNvSpPr txBox="1"/>
          <p:nvPr/>
        </p:nvSpPr>
        <p:spPr>
          <a:xfrm>
            <a:off x="3074550" y="1124114"/>
            <a:ext cx="18300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ru" sz="3100" b="1" i="0" u="none" strike="noStrike" cap="none">
                <a:solidFill>
                  <a:srgbClr val="FF7700"/>
                </a:solidFill>
                <a:latin typeface="Roboto"/>
                <a:ea typeface="Roboto"/>
                <a:cs typeface="Roboto"/>
                <a:sym typeface="Roboto"/>
              </a:rPr>
              <a:t>600+</a:t>
            </a:r>
            <a:endParaRPr sz="3100" b="1" i="0" u="none" strike="noStrike" cap="none">
              <a:solidFill>
                <a:srgbClr val="FF7700"/>
              </a:solidFill>
              <a:latin typeface="Roboto"/>
              <a:ea typeface="Roboto"/>
              <a:cs typeface="Roboto"/>
              <a:sym typeface="Roboto"/>
            </a:endParaRPr>
          </a:p>
        </p:txBody>
      </p:sp>
      <p:sp>
        <p:nvSpPr>
          <p:cNvPr id="364" name="Google Shape;364;p72"/>
          <p:cNvSpPr txBox="1"/>
          <p:nvPr/>
        </p:nvSpPr>
        <p:spPr>
          <a:xfrm>
            <a:off x="2351221" y="3528217"/>
            <a:ext cx="2959200" cy="794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ru" sz="1200" b="1" i="0" u="none" strike="noStrike" cap="none">
                <a:solidFill>
                  <a:srgbClr val="000000"/>
                </a:solidFill>
                <a:latin typeface="Roboto"/>
                <a:ea typeface="Roboto"/>
                <a:cs typeface="Roboto"/>
                <a:sym typeface="Roboto"/>
              </a:rPr>
              <a:t>выпускников </a:t>
            </a:r>
            <a:r>
              <a:rPr lang="ru" sz="1200" b="0" i="0" u="none" strike="noStrike" cap="none">
                <a:solidFill>
                  <a:srgbClr val="000000"/>
                </a:solidFill>
                <a:latin typeface="Roboto"/>
                <a:ea typeface="Roboto"/>
                <a:cs typeface="Roboto"/>
                <a:sym typeface="Roboto"/>
              </a:rPr>
              <a:t>уже прошли обучение по  программам, адаптированным под запросы ведущих работодателей</a:t>
            </a:r>
            <a:endParaRPr sz="1200" b="0" i="0" u="none" strike="noStrike" cap="none">
              <a:solidFill>
                <a:srgbClr val="000000"/>
              </a:solidFill>
              <a:latin typeface="Roboto"/>
              <a:ea typeface="Roboto"/>
              <a:cs typeface="Roboto"/>
              <a:sym typeface="Roboto"/>
            </a:endParaRPr>
          </a:p>
        </p:txBody>
      </p:sp>
      <p:sp>
        <p:nvSpPr>
          <p:cNvPr id="365" name="Google Shape;365;p72"/>
          <p:cNvSpPr txBox="1"/>
          <p:nvPr/>
        </p:nvSpPr>
        <p:spPr>
          <a:xfrm>
            <a:off x="2351221" y="2968941"/>
            <a:ext cx="18300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ru" sz="3100" b="1">
                <a:solidFill>
                  <a:srgbClr val="FF7700"/>
                </a:solidFill>
                <a:latin typeface="Roboto"/>
                <a:ea typeface="Roboto"/>
                <a:cs typeface="Roboto"/>
                <a:sym typeface="Roboto"/>
              </a:rPr>
              <a:t>20</a:t>
            </a:r>
            <a:r>
              <a:rPr lang="ru" sz="3100" b="1" i="0" u="none" strike="noStrike" cap="none">
                <a:solidFill>
                  <a:srgbClr val="FF7700"/>
                </a:solidFill>
                <a:latin typeface="Roboto"/>
                <a:ea typeface="Roboto"/>
                <a:cs typeface="Roboto"/>
                <a:sym typeface="Roboto"/>
              </a:rPr>
              <a:t> 000+</a:t>
            </a:r>
            <a:endParaRPr sz="3100" b="1" i="0" u="none" strike="noStrike" cap="none">
              <a:solidFill>
                <a:srgbClr val="FF7700"/>
              </a:solidFill>
              <a:latin typeface="Roboto"/>
              <a:ea typeface="Roboto"/>
              <a:cs typeface="Roboto"/>
              <a:sym typeface="Roboto"/>
            </a:endParaRPr>
          </a:p>
        </p:txBody>
      </p:sp>
      <p:sp>
        <p:nvSpPr>
          <p:cNvPr id="366" name="Google Shape;366;p72"/>
          <p:cNvSpPr txBox="1"/>
          <p:nvPr/>
        </p:nvSpPr>
        <p:spPr>
          <a:xfrm>
            <a:off x="5663573" y="3528217"/>
            <a:ext cx="3185700" cy="794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ru" sz="1200" b="1" i="0" u="none" strike="noStrike" cap="none">
                <a:solidFill>
                  <a:srgbClr val="000000"/>
                </a:solidFill>
                <a:latin typeface="Roboto"/>
                <a:ea typeface="Roboto"/>
                <a:cs typeface="Roboto"/>
                <a:sym typeface="Roboto"/>
              </a:rPr>
              <a:t>ИТ-специалистов </a:t>
            </a:r>
            <a:r>
              <a:rPr lang="ru" sz="1200" b="0" i="0" u="none" strike="noStrike" cap="none">
                <a:solidFill>
                  <a:srgbClr val="000000"/>
                </a:solidFill>
                <a:latin typeface="Roboto"/>
                <a:ea typeface="Roboto"/>
                <a:cs typeface="Roboto"/>
                <a:sym typeface="Roboto"/>
              </a:rPr>
              <a:t>в нашем сообществе, читают наши материалы, учатся</a:t>
            </a:r>
            <a:endParaRPr sz="1200">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ru" sz="1200" b="0" i="0" u="none" strike="noStrike" cap="none">
                <a:solidFill>
                  <a:srgbClr val="000000"/>
                </a:solidFill>
                <a:latin typeface="Roboto"/>
                <a:ea typeface="Roboto"/>
                <a:cs typeface="Roboto"/>
                <a:sym typeface="Roboto"/>
              </a:rPr>
              <a:t>и общаются на наших площадках</a:t>
            </a:r>
            <a:endParaRPr sz="1200" b="0" i="0" u="none" strike="noStrike" cap="none">
              <a:solidFill>
                <a:srgbClr val="000000"/>
              </a:solidFill>
              <a:latin typeface="Roboto"/>
              <a:ea typeface="Roboto"/>
              <a:cs typeface="Roboto"/>
              <a:sym typeface="Roboto"/>
            </a:endParaRPr>
          </a:p>
        </p:txBody>
      </p:sp>
      <p:sp>
        <p:nvSpPr>
          <p:cNvPr id="367" name="Google Shape;367;p72"/>
          <p:cNvSpPr txBox="1"/>
          <p:nvPr/>
        </p:nvSpPr>
        <p:spPr>
          <a:xfrm>
            <a:off x="5663572" y="2968941"/>
            <a:ext cx="2798700" cy="665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ru" sz="3100" b="1">
                <a:solidFill>
                  <a:srgbClr val="FF7700"/>
                </a:solidFill>
                <a:latin typeface="Roboto"/>
                <a:ea typeface="Roboto"/>
                <a:cs typeface="Roboto"/>
                <a:sym typeface="Roboto"/>
              </a:rPr>
              <a:t>430</a:t>
            </a:r>
            <a:r>
              <a:rPr lang="ru" sz="3100" b="1" i="0" u="none" strike="noStrike" cap="none">
                <a:solidFill>
                  <a:srgbClr val="FF7700"/>
                </a:solidFill>
                <a:latin typeface="Roboto"/>
                <a:ea typeface="Roboto"/>
                <a:cs typeface="Roboto"/>
                <a:sym typeface="Roboto"/>
              </a:rPr>
              <a:t> 000+</a:t>
            </a:r>
            <a:endParaRPr sz="3100" b="1" i="0" u="none" strike="noStrike" cap="none">
              <a:solidFill>
                <a:srgbClr val="FF7700"/>
              </a:solidFill>
              <a:latin typeface="Roboto"/>
              <a:ea typeface="Roboto"/>
              <a:cs typeface="Roboto"/>
              <a:sym typeface="Roboto"/>
            </a:endParaRPr>
          </a:p>
        </p:txBody>
      </p:sp>
      <p:sp>
        <p:nvSpPr>
          <p:cNvPr id="368" name="Google Shape;368;p72"/>
          <p:cNvSpPr txBox="1"/>
          <p:nvPr/>
        </p:nvSpPr>
        <p:spPr>
          <a:xfrm>
            <a:off x="500550" y="330725"/>
            <a:ext cx="8520600" cy="7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3100" b="1">
                <a:latin typeface="Roboto"/>
                <a:ea typeface="Roboto"/>
                <a:cs typeface="Roboto"/>
                <a:sym typeface="Roboto"/>
              </a:rPr>
              <a:t>Мы в цифрах</a:t>
            </a:r>
            <a:endParaRPr sz="3100" b="1">
              <a:solidFill>
                <a:srgbClr val="000000"/>
              </a:solidFill>
              <a:latin typeface="Roboto"/>
              <a:ea typeface="Roboto"/>
              <a:cs typeface="Roboto"/>
              <a:sym typeface="Roboto"/>
            </a:endParaRPr>
          </a:p>
        </p:txBody>
      </p:sp>
      <p:sp>
        <p:nvSpPr>
          <p:cNvPr id="369" name="Google Shape;369;p72"/>
          <p:cNvSpPr txBox="1"/>
          <p:nvPr/>
        </p:nvSpPr>
        <p:spPr>
          <a:xfrm>
            <a:off x="422575" y="3528225"/>
            <a:ext cx="1882500" cy="5817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ru" sz="1200" b="1">
                <a:latin typeface="Roboto"/>
                <a:ea typeface="Roboto"/>
                <a:cs typeface="Roboto"/>
                <a:sym typeface="Roboto"/>
              </a:rPr>
              <a:t>лет с</a:t>
            </a:r>
            <a:r>
              <a:rPr lang="ru" sz="1200">
                <a:latin typeface="Roboto"/>
                <a:ea typeface="Roboto"/>
                <a:cs typeface="Roboto"/>
                <a:sym typeface="Roboto"/>
              </a:rPr>
              <a:t>о дня основания компании</a:t>
            </a:r>
            <a:endParaRPr sz="1200" b="0" i="0" u="none" strike="noStrike" cap="none">
              <a:solidFill>
                <a:srgbClr val="000000"/>
              </a:solidFill>
              <a:latin typeface="Roboto"/>
              <a:ea typeface="Roboto"/>
              <a:cs typeface="Roboto"/>
              <a:sym typeface="Roboto"/>
            </a:endParaRPr>
          </a:p>
        </p:txBody>
      </p:sp>
      <p:sp>
        <p:nvSpPr>
          <p:cNvPr id="370" name="Google Shape;370;p72"/>
          <p:cNvSpPr txBox="1"/>
          <p:nvPr/>
        </p:nvSpPr>
        <p:spPr>
          <a:xfrm>
            <a:off x="484675" y="2968950"/>
            <a:ext cx="11064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ru" sz="3100" b="1">
                <a:solidFill>
                  <a:srgbClr val="FF7700"/>
                </a:solidFill>
                <a:latin typeface="Roboto"/>
                <a:ea typeface="Roboto"/>
                <a:cs typeface="Roboto"/>
                <a:sym typeface="Roboto"/>
              </a:rPr>
              <a:t>6</a:t>
            </a:r>
            <a:endParaRPr sz="3100" b="1" i="0" u="none" strike="noStrike" cap="none">
              <a:solidFill>
                <a:srgbClr val="FF7700"/>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73"/>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Напишите, пожалуйста, в чат подходящую цифру</a:t>
            </a:r>
            <a:endParaRPr/>
          </a:p>
        </p:txBody>
      </p:sp>
      <p:sp>
        <p:nvSpPr>
          <p:cNvPr id="376" name="Google Shape;376;p73"/>
          <p:cNvSpPr txBox="1">
            <a:spLocks noGrp="1"/>
          </p:cNvSpPr>
          <p:nvPr>
            <p:ph type="body" idx="4294967295"/>
          </p:nvPr>
        </p:nvSpPr>
        <p:spPr>
          <a:xfrm>
            <a:off x="567875" y="1930253"/>
            <a:ext cx="4999800" cy="1013700"/>
          </a:xfrm>
          <a:prstGeom prst="rect">
            <a:avLst/>
          </a:prstGeom>
          <a:noFill/>
          <a:ln>
            <a:noFill/>
          </a:ln>
        </p:spPr>
        <p:txBody>
          <a:bodyPr spcFirstLastPara="1" wrap="square" lIns="0" tIns="0" rIns="0" bIns="0" anchor="t" anchorCtr="0">
            <a:normAutofit lnSpcReduction="10000"/>
          </a:bodyPr>
          <a:lstStyle/>
          <a:p>
            <a:pPr marL="0" lvl="0" indent="0" algn="l" rtl="0">
              <a:spcBef>
                <a:spcPts val="0"/>
              </a:spcBef>
              <a:spcAft>
                <a:spcPts val="0"/>
              </a:spcAft>
              <a:buClr>
                <a:schemeClr val="dk1"/>
              </a:buClr>
              <a:buSzPts val="1100"/>
              <a:buFont typeface="Arial"/>
              <a:buNone/>
            </a:pPr>
            <a:r>
              <a:rPr lang="ru" sz="1900" b="1">
                <a:solidFill>
                  <a:srgbClr val="FF7700"/>
                </a:solidFill>
              </a:rPr>
              <a:t>1</a:t>
            </a:r>
            <a:r>
              <a:rPr lang="ru" sz="1900" b="1"/>
              <a:t> -</a:t>
            </a:r>
            <a:r>
              <a:rPr lang="ru" sz="1900"/>
              <a:t> если уже учились у нас в компании </a:t>
            </a:r>
            <a:endParaRPr sz="1900"/>
          </a:p>
          <a:p>
            <a:pPr marL="0" lvl="0" indent="0" algn="l" rtl="0">
              <a:spcBef>
                <a:spcPts val="0"/>
              </a:spcBef>
              <a:spcAft>
                <a:spcPts val="0"/>
              </a:spcAft>
              <a:buClr>
                <a:schemeClr val="dk1"/>
              </a:buClr>
              <a:buSzPts val="1100"/>
              <a:buFont typeface="Arial"/>
              <a:buNone/>
            </a:pPr>
            <a:r>
              <a:rPr lang="ru" sz="1900" b="1">
                <a:solidFill>
                  <a:srgbClr val="FF7700"/>
                </a:solidFill>
              </a:rPr>
              <a:t>2</a:t>
            </a:r>
            <a:r>
              <a:rPr lang="ru" sz="1900" b="1"/>
              <a:t> -</a:t>
            </a:r>
            <a:r>
              <a:rPr lang="ru" sz="1900"/>
              <a:t> если НЕ учились, но слышали о нас</a:t>
            </a:r>
            <a:endParaRPr sz="1900"/>
          </a:p>
          <a:p>
            <a:pPr marL="0" lvl="0" indent="0" algn="l" rtl="0">
              <a:spcBef>
                <a:spcPts val="0"/>
              </a:spcBef>
              <a:spcAft>
                <a:spcPts val="0"/>
              </a:spcAft>
              <a:buClr>
                <a:schemeClr val="dk1"/>
              </a:buClr>
              <a:buSzPts val="1100"/>
              <a:buFont typeface="Arial"/>
              <a:buNone/>
            </a:pPr>
            <a:r>
              <a:rPr lang="ru" sz="1900" b="1">
                <a:solidFill>
                  <a:srgbClr val="FF7700"/>
                </a:solidFill>
              </a:rPr>
              <a:t>3</a:t>
            </a:r>
            <a:r>
              <a:rPr lang="ru" sz="1900" b="1"/>
              <a:t> -</a:t>
            </a:r>
            <a:r>
              <a:rPr lang="ru" sz="1900"/>
              <a:t> если впервые знакомитесь с OTUS</a:t>
            </a:r>
            <a:endParaRPr sz="1400">
              <a:solidFill>
                <a:srgbClr val="000000"/>
              </a:solidFill>
            </a:endParaRPr>
          </a:p>
        </p:txBody>
      </p:sp>
      <p:pic>
        <p:nvPicPr>
          <p:cNvPr id="377" name="Google Shape;377;p73"/>
          <p:cNvPicPr preferRelativeResize="0"/>
          <p:nvPr/>
        </p:nvPicPr>
        <p:blipFill rotWithShape="1">
          <a:blip r:embed="rId3">
            <a:alphaModFix/>
          </a:blip>
          <a:srcRect/>
          <a:stretch/>
        </p:blipFill>
        <p:spPr>
          <a:xfrm>
            <a:off x="603650" y="3239988"/>
            <a:ext cx="651601" cy="6516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74"/>
          <p:cNvSpPr txBox="1">
            <a:spLocks noGrp="1"/>
          </p:cNvSpPr>
          <p:nvPr>
            <p:ph type="title"/>
          </p:nvPr>
        </p:nvSpPr>
        <p:spPr>
          <a:xfrm>
            <a:off x="956225" y="396400"/>
            <a:ext cx="6931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Roboto"/>
                <a:ea typeface="Roboto"/>
                <a:cs typeface="Roboto"/>
                <a:sym typeface="Roboto"/>
              </a:rPr>
              <a:t>Reinforcement Learning</a:t>
            </a:r>
            <a:endParaRPr dirty="0">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75"/>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Цели вебинара</a:t>
            </a:r>
            <a:endParaRPr/>
          </a:p>
        </p:txBody>
      </p:sp>
      <p:sp>
        <p:nvSpPr>
          <p:cNvPr id="388" name="Google Shape;388;p75"/>
          <p:cNvSpPr txBox="1">
            <a:spLocks noGrp="1"/>
          </p:cNvSpPr>
          <p:nvPr>
            <p:ph type="subTitle" idx="4294967295"/>
          </p:nvPr>
        </p:nvSpPr>
        <p:spPr>
          <a:xfrm>
            <a:off x="544450" y="840919"/>
            <a:ext cx="77967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sz="1500" b="1" dirty="0">
                <a:solidFill>
                  <a:srgbClr val="FF7700"/>
                </a:solidFill>
              </a:rPr>
              <a:t>После занятия вы сможете</a:t>
            </a:r>
            <a:endParaRPr sz="1500" b="1" dirty="0">
              <a:solidFill>
                <a:srgbClr val="FF7700"/>
              </a:solidFill>
            </a:endParaRPr>
          </a:p>
        </p:txBody>
      </p:sp>
      <p:graphicFrame>
        <p:nvGraphicFramePr>
          <p:cNvPr id="389" name="Google Shape;389;p75"/>
          <p:cNvGraphicFramePr/>
          <p:nvPr>
            <p:extLst>
              <p:ext uri="{D42A27DB-BD31-4B8C-83A1-F6EECF244321}">
                <p14:modId xmlns:p14="http://schemas.microsoft.com/office/powerpoint/2010/main" val="2093785943"/>
              </p:ext>
            </p:extLst>
          </p:nvPr>
        </p:nvGraphicFramePr>
        <p:xfrm>
          <a:off x="952500" y="1544194"/>
          <a:ext cx="7239000" cy="1746520"/>
        </p:xfrm>
        <a:graphic>
          <a:graphicData uri="http://schemas.openxmlformats.org/drawingml/2006/table">
            <a:tbl>
              <a:tblPr>
                <a:noFill/>
                <a:tableStyleId>{9F59E00E-254B-42B5-9FED-D0DB1D54CBD8}</a:tableStyleId>
              </a:tblPr>
              <a:tblGrid>
                <a:gridCol w="489425">
                  <a:extLst>
                    <a:ext uri="{9D8B030D-6E8A-4147-A177-3AD203B41FA5}">
                      <a16:colId xmlns:a16="http://schemas.microsoft.com/office/drawing/2014/main" val="20000"/>
                    </a:ext>
                  </a:extLst>
                </a:gridCol>
                <a:gridCol w="6749575">
                  <a:extLst>
                    <a:ext uri="{9D8B030D-6E8A-4147-A177-3AD203B41FA5}">
                      <a16:colId xmlns:a16="http://schemas.microsoft.com/office/drawing/2014/main" val="20001"/>
                    </a:ext>
                  </a:extLst>
                </a:gridCol>
              </a:tblGrid>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1.</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lang="ru-RU" sz="1300" b="0" i="0" u="none" strike="noStrike" cap="none" dirty="0">
                          <a:solidFill>
                            <a:srgbClr val="000000"/>
                          </a:solidFill>
                          <a:latin typeface="Roboto"/>
                          <a:ea typeface="Roboto"/>
                          <a:cs typeface="Roboto"/>
                          <a:sym typeface="Arial"/>
                        </a:rPr>
                        <a:t>Выделить</a:t>
                      </a:r>
                      <a:r>
                        <a:rPr lang="en-TR" sz="1300" b="0" i="0" u="none" strike="noStrike" cap="none" dirty="0">
                          <a:solidFill>
                            <a:srgbClr val="000000"/>
                          </a:solidFill>
                          <a:latin typeface="Roboto"/>
                          <a:ea typeface="Roboto"/>
                          <a:cs typeface="Roboto"/>
                          <a:sym typeface="Arial"/>
                        </a:rPr>
                        <a:t> </a:t>
                      </a:r>
                      <a:r>
                        <a:rPr lang="ru-RU" sz="1300" b="0" i="0" u="none" strike="noStrike" cap="none" dirty="0">
                          <a:solidFill>
                            <a:srgbClr val="000000"/>
                          </a:solidFill>
                          <a:latin typeface="Roboto"/>
                          <a:ea typeface="Roboto"/>
                          <a:cs typeface="Roboto"/>
                          <a:sym typeface="Arial"/>
                        </a:rPr>
                        <a:t>основные отличительные черты</a:t>
                      </a:r>
                      <a:r>
                        <a:rPr lang="en-TR" sz="1300" b="0" i="0" u="none" strike="noStrike" cap="none" dirty="0">
                          <a:solidFill>
                            <a:srgbClr val="000000"/>
                          </a:solidFill>
                          <a:latin typeface="Roboto"/>
                          <a:ea typeface="Roboto"/>
                          <a:cs typeface="Roboto"/>
                          <a:sym typeface="Arial"/>
                        </a:rPr>
                        <a:t> </a:t>
                      </a:r>
                      <a:r>
                        <a:rPr lang="en-US" sz="1300" b="0" i="0" u="none" strike="noStrike" cap="none" dirty="0">
                          <a:solidFill>
                            <a:srgbClr val="000000"/>
                          </a:solidFill>
                          <a:latin typeface="Roboto"/>
                          <a:ea typeface="Roboto"/>
                          <a:cs typeface="Roboto"/>
                          <a:sym typeface="Arial"/>
                        </a:rPr>
                        <a:t>Reinforcement Learning </a:t>
                      </a: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2.</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dirty="0">
                          <a:latin typeface="Roboto"/>
                          <a:ea typeface="Roboto"/>
                          <a:cs typeface="Roboto"/>
                          <a:sym typeface="Roboto"/>
                        </a:rPr>
                        <a:t>Понимать области применения </a:t>
                      </a:r>
                      <a:r>
                        <a:rPr lang="en-US" sz="1300" dirty="0">
                          <a:latin typeface="Roboto"/>
                          <a:ea typeface="Roboto"/>
                          <a:cs typeface="Roboto"/>
                          <a:sym typeface="Roboto"/>
                        </a:rPr>
                        <a:t>Reinforcement Learning</a:t>
                      </a:r>
                      <a:endParaRPr sz="1300"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3.</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RU" sz="1300" dirty="0">
                          <a:latin typeface="Roboto"/>
                          <a:ea typeface="Roboto"/>
                          <a:cs typeface="Roboto"/>
                          <a:sym typeface="Roboto"/>
                        </a:rPr>
                        <a:t>Понимать схему применения </a:t>
                      </a:r>
                      <a:r>
                        <a:rPr lang="en-US" sz="1300" dirty="0">
                          <a:latin typeface="Roboto"/>
                          <a:ea typeface="Roboto"/>
                          <a:cs typeface="Roboto"/>
                          <a:sym typeface="Roboto"/>
                        </a:rPr>
                        <a:t>Reinforcement Learning</a:t>
                      </a:r>
                      <a:r>
                        <a:rPr lang="ru-RU" sz="1300" dirty="0">
                          <a:latin typeface="Roboto"/>
                          <a:ea typeface="Roboto"/>
                          <a:cs typeface="Roboto"/>
                          <a:sym typeface="Roboto"/>
                        </a:rPr>
                        <a:t> для финансовых рынков</a:t>
                      </a:r>
                      <a:endParaRPr sz="1300"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285750">
                <a:tc>
                  <a:txBody>
                    <a:bodyPr/>
                    <a:lstStyle/>
                    <a:p>
                      <a:pPr marL="0" lvl="0" indent="0" algn="l" rtl="0">
                        <a:spcBef>
                          <a:spcPts val="0"/>
                        </a:spcBef>
                        <a:spcAft>
                          <a:spcPts val="0"/>
                        </a:spcAft>
                        <a:buNone/>
                      </a:pPr>
                      <a:r>
                        <a:rPr lang="ru-RU" sz="1300" b="1" dirty="0">
                          <a:solidFill>
                            <a:srgbClr val="FF7700"/>
                          </a:solidFill>
                          <a:latin typeface="Roboto"/>
                          <a:ea typeface="Roboto"/>
                          <a:cs typeface="Roboto"/>
                          <a:sym typeface="Roboto"/>
                        </a:rPr>
                        <a:t>4.</a:t>
                      </a:r>
                      <a:endParaRPr sz="1300" b="1" dirty="0">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RU" sz="1300" dirty="0">
                          <a:latin typeface="Roboto"/>
                          <a:ea typeface="Roboto"/>
                          <a:cs typeface="Roboto"/>
                          <a:sym typeface="Roboto"/>
                        </a:rPr>
                        <a:t>Понимать принципы построения собственного окружения</a:t>
                      </a:r>
                      <a:endParaRPr sz="1300" dirty="0">
                        <a:latin typeface="Roboto"/>
                        <a:ea typeface="Roboto"/>
                        <a:cs typeface="Roboto"/>
                        <a:sym typeface="Roboto"/>
                      </a:endParaRPr>
                    </a:p>
                  </a:txBody>
                  <a:tcPr marL="198000" marR="91425" marT="68575" marB="68575">
                    <a:lnL w="9525" cap="flat" cmpd="sng" algn="ctr">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2967050880"/>
                  </a:ext>
                </a:extLst>
              </a:tr>
              <a:tr h="285750">
                <a:tc>
                  <a:txBody>
                    <a:bodyPr/>
                    <a:lstStyle/>
                    <a:p>
                      <a:pPr marL="0" lvl="0" indent="0" algn="l" rtl="0">
                        <a:spcBef>
                          <a:spcPts val="0"/>
                        </a:spcBef>
                        <a:spcAft>
                          <a:spcPts val="0"/>
                        </a:spcAft>
                        <a:buNone/>
                      </a:pPr>
                      <a:r>
                        <a:rPr lang="ru-RU" sz="1300" b="1" dirty="0">
                          <a:solidFill>
                            <a:srgbClr val="FF7700"/>
                          </a:solidFill>
                          <a:latin typeface="Roboto"/>
                          <a:ea typeface="Roboto"/>
                          <a:cs typeface="Roboto"/>
                          <a:sym typeface="Roboto"/>
                        </a:rPr>
                        <a:t>5.</a:t>
                      </a:r>
                      <a:endParaRPr sz="1300" b="1" dirty="0">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RU" sz="1300" dirty="0">
                          <a:latin typeface="Roboto"/>
                          <a:ea typeface="Roboto"/>
                          <a:cs typeface="Roboto"/>
                          <a:sym typeface="Roboto"/>
                        </a:rPr>
                        <a:t>Реализовать агента, обучающегося на модели финансового рынка</a:t>
                      </a:r>
                      <a:endParaRPr sz="1300" dirty="0">
                        <a:latin typeface="Roboto"/>
                        <a:ea typeface="Roboto"/>
                        <a:cs typeface="Roboto"/>
                        <a:sym typeface="Roboto"/>
                      </a:endParaRPr>
                    </a:p>
                  </a:txBody>
                  <a:tcPr marL="198000" marR="91425" marT="68575" marB="68575">
                    <a:lnL w="9525" cap="flat" cmpd="sng" algn="ctr">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3764840653"/>
                  </a:ext>
                </a:extLst>
              </a:tr>
            </a:tbl>
          </a:graphicData>
        </a:graphic>
      </p:graphicFrame>
      <p:pic>
        <p:nvPicPr>
          <p:cNvPr id="391" name="Google Shape;391;p75"/>
          <p:cNvPicPr preferRelativeResize="0"/>
          <p:nvPr/>
        </p:nvPicPr>
        <p:blipFill rotWithShape="1">
          <a:blip r:embed="rId3">
            <a:alphaModFix/>
          </a:blip>
          <a:srcRect/>
          <a:stretch/>
        </p:blipFill>
        <p:spPr>
          <a:xfrm>
            <a:off x="8077621" y="258179"/>
            <a:ext cx="652375" cy="652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76"/>
          <p:cNvSpPr txBox="1">
            <a:spLocks noGrp="1"/>
          </p:cNvSpPr>
          <p:nvPr>
            <p:ph type="title"/>
          </p:nvPr>
        </p:nvSpPr>
        <p:spPr>
          <a:xfrm>
            <a:off x="956225" y="396400"/>
            <a:ext cx="6931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RU" dirty="0"/>
              <a:t>Что такое </a:t>
            </a:r>
            <a:r>
              <a:rPr lang="en-US" dirty="0"/>
              <a:t>Reinforcement Learning</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58A245-2071-484B-8B77-BEA3358EBA07}"/>
              </a:ext>
            </a:extLst>
          </p:cNvPr>
          <p:cNvSpPr>
            <a:spLocks noGrp="1"/>
          </p:cNvSpPr>
          <p:nvPr>
            <p:ph type="title"/>
          </p:nvPr>
        </p:nvSpPr>
        <p:spPr/>
        <p:txBody>
          <a:bodyPr/>
          <a:lstStyle/>
          <a:p>
            <a:r>
              <a:rPr lang="en-US" dirty="0"/>
              <a:t>Reinforcement Learning</a:t>
            </a:r>
            <a:endParaRPr lang="en-TR" dirty="0"/>
          </a:p>
        </p:txBody>
      </p:sp>
      <p:pic>
        <p:nvPicPr>
          <p:cNvPr id="5" name="Picture 4">
            <a:extLst>
              <a:ext uri="{FF2B5EF4-FFF2-40B4-BE49-F238E27FC236}">
                <a16:creationId xmlns:a16="http://schemas.microsoft.com/office/drawing/2014/main" id="{C7A5D672-3E20-9B43-98BC-4823A95CC50F}"/>
              </a:ext>
            </a:extLst>
          </p:cNvPr>
          <p:cNvPicPr>
            <a:picLocks noChangeAspect="1"/>
          </p:cNvPicPr>
          <p:nvPr/>
        </p:nvPicPr>
        <p:blipFill>
          <a:blip r:embed="rId2"/>
          <a:stretch>
            <a:fillRect/>
          </a:stretch>
        </p:blipFill>
        <p:spPr>
          <a:xfrm>
            <a:off x="1082994" y="978013"/>
            <a:ext cx="6244479" cy="3897764"/>
          </a:xfrm>
          <a:prstGeom prst="rect">
            <a:avLst/>
          </a:prstGeom>
        </p:spPr>
      </p:pic>
    </p:spTree>
    <p:extLst>
      <p:ext uri="{BB962C8B-B14F-4D97-AF65-F5344CB8AC3E}">
        <p14:creationId xmlns:p14="http://schemas.microsoft.com/office/powerpoint/2010/main" val="1858716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3"/>
          <p:cNvSpPr txBox="1"/>
          <p:nvPr/>
        </p:nvSpPr>
        <p:spPr>
          <a:xfrm>
            <a:off x="500550" y="330736"/>
            <a:ext cx="8520600" cy="97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3100" b="1" dirty="0">
                <a:solidFill>
                  <a:srgbClr val="000000"/>
                </a:solidFill>
                <a:latin typeface="Roboto"/>
                <a:ea typeface="Roboto"/>
                <a:cs typeface="Roboto"/>
                <a:sym typeface="Roboto"/>
              </a:rPr>
              <a:t>Место обучения с подкреплением</a:t>
            </a:r>
            <a:endParaRPr sz="3100" b="1" dirty="0">
              <a:solidFill>
                <a:srgbClr val="000000"/>
              </a:solidFill>
              <a:latin typeface="Roboto"/>
              <a:ea typeface="Roboto"/>
              <a:cs typeface="Roboto"/>
              <a:sym typeface="Roboto"/>
            </a:endParaRPr>
          </a:p>
        </p:txBody>
      </p:sp>
      <p:pic>
        <p:nvPicPr>
          <p:cNvPr id="6" name="Picture 5">
            <a:extLst>
              <a:ext uri="{FF2B5EF4-FFF2-40B4-BE49-F238E27FC236}">
                <a16:creationId xmlns:a16="http://schemas.microsoft.com/office/drawing/2014/main" id="{C225393D-EB32-2B47-8D65-8F555D280327}"/>
              </a:ext>
            </a:extLst>
          </p:cNvPr>
          <p:cNvPicPr>
            <a:picLocks noChangeAspect="1"/>
          </p:cNvPicPr>
          <p:nvPr/>
        </p:nvPicPr>
        <p:blipFill>
          <a:blip r:embed="rId3"/>
          <a:stretch>
            <a:fillRect/>
          </a:stretch>
        </p:blipFill>
        <p:spPr>
          <a:xfrm>
            <a:off x="417310" y="898940"/>
            <a:ext cx="7505444" cy="3752723"/>
          </a:xfrm>
          <a:prstGeom prst="rect">
            <a:avLst/>
          </a:prstGeom>
        </p:spPr>
      </p:pic>
      <p:sp>
        <p:nvSpPr>
          <p:cNvPr id="4" name="TextBox 3">
            <a:extLst>
              <a:ext uri="{FF2B5EF4-FFF2-40B4-BE49-F238E27FC236}">
                <a16:creationId xmlns:a16="http://schemas.microsoft.com/office/drawing/2014/main" id="{467D25A3-4BD6-034C-94F6-F4C82E543FCF}"/>
              </a:ext>
            </a:extLst>
          </p:cNvPr>
          <p:cNvSpPr txBox="1"/>
          <p:nvPr/>
        </p:nvSpPr>
        <p:spPr>
          <a:xfrm>
            <a:off x="6100091" y="4307218"/>
            <a:ext cx="1184940" cy="246221"/>
          </a:xfrm>
          <a:prstGeom prst="rect">
            <a:avLst/>
          </a:prstGeom>
          <a:noFill/>
        </p:spPr>
        <p:txBody>
          <a:bodyPr wrap="none" rtlCol="0">
            <a:spAutoFit/>
          </a:bodyPr>
          <a:lstStyle/>
          <a:p>
            <a:r>
              <a:rPr lang="en-US" sz="1000" dirty="0"/>
              <a:t>Andrew Ng, NIPS</a:t>
            </a:r>
            <a:endParaRPr lang="en-TR" sz="1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54"/>
          <p:cNvSpPr txBox="1"/>
          <p:nvPr/>
        </p:nvSpPr>
        <p:spPr>
          <a:xfrm>
            <a:off x="500550" y="330736"/>
            <a:ext cx="8520600" cy="97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3100" b="1">
                <a:solidFill>
                  <a:srgbClr val="000000"/>
                </a:solidFill>
                <a:latin typeface="Roboto"/>
                <a:ea typeface="Roboto"/>
                <a:cs typeface="Roboto"/>
                <a:sym typeface="Roboto"/>
              </a:rPr>
              <a:t>Что такое Обучение с Подкреплением?</a:t>
            </a:r>
            <a:endParaRPr sz="3100" b="1">
              <a:solidFill>
                <a:srgbClr val="000000"/>
              </a:solidFill>
              <a:latin typeface="Roboto"/>
              <a:ea typeface="Roboto"/>
              <a:cs typeface="Roboto"/>
              <a:sym typeface="Roboto"/>
            </a:endParaRPr>
          </a:p>
        </p:txBody>
      </p:sp>
      <p:sp>
        <p:nvSpPr>
          <p:cNvPr id="364" name="Google Shape;364;p54"/>
          <p:cNvSpPr txBox="1"/>
          <p:nvPr/>
        </p:nvSpPr>
        <p:spPr>
          <a:xfrm>
            <a:off x="500550" y="1369325"/>
            <a:ext cx="3413400" cy="3130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300"/>
              </a:spcBef>
              <a:spcAft>
                <a:spcPts val="0"/>
              </a:spcAft>
              <a:buNone/>
            </a:pPr>
            <a:r>
              <a:rPr lang="ru" sz="1350" b="1" dirty="0">
                <a:solidFill>
                  <a:srgbClr val="000000"/>
                </a:solidFill>
                <a:latin typeface="Roboto"/>
                <a:ea typeface="Roboto"/>
                <a:cs typeface="Roboto"/>
                <a:sym typeface="Roboto"/>
              </a:rPr>
              <a:t>Обучение с Подкреплением</a:t>
            </a:r>
            <a:r>
              <a:rPr lang="ru" sz="1350" dirty="0">
                <a:solidFill>
                  <a:srgbClr val="000000"/>
                </a:solidFill>
                <a:latin typeface="Roboto"/>
                <a:ea typeface="Roboto"/>
                <a:cs typeface="Roboto"/>
                <a:sym typeface="Roboto"/>
              </a:rPr>
              <a:t> - это направление машинного обучения, где </a:t>
            </a:r>
            <a:r>
              <a:rPr lang="ru" sz="1350" i="1" u="sng" dirty="0">
                <a:solidFill>
                  <a:srgbClr val="000000"/>
                </a:solidFill>
                <a:latin typeface="Roboto"/>
                <a:ea typeface="Roboto"/>
                <a:cs typeface="Roboto"/>
                <a:sym typeface="Roboto"/>
              </a:rPr>
              <a:t>агент</a:t>
            </a:r>
            <a:r>
              <a:rPr lang="ru" sz="1350" dirty="0">
                <a:solidFill>
                  <a:srgbClr val="000000"/>
                </a:solidFill>
                <a:latin typeface="Roboto"/>
                <a:ea typeface="Roboto"/>
                <a:cs typeface="Roboto"/>
                <a:sym typeface="Roboto"/>
              </a:rPr>
              <a:t> (искусственный интеллект) обучается, </a:t>
            </a:r>
            <a:r>
              <a:rPr lang="ru" sz="1350" i="1" u="sng" dirty="0">
                <a:solidFill>
                  <a:srgbClr val="000000"/>
                </a:solidFill>
                <a:latin typeface="Roboto"/>
                <a:ea typeface="Roboto"/>
                <a:cs typeface="Roboto"/>
                <a:sym typeface="Roboto"/>
              </a:rPr>
              <a:t>принимая решения</a:t>
            </a:r>
            <a:r>
              <a:rPr lang="ru" sz="1350" dirty="0">
                <a:solidFill>
                  <a:srgbClr val="000000"/>
                </a:solidFill>
                <a:latin typeface="Roboto"/>
                <a:ea typeface="Roboto"/>
                <a:cs typeface="Roboto"/>
                <a:sym typeface="Roboto"/>
              </a:rPr>
              <a:t> и действуя </a:t>
            </a:r>
            <a:r>
              <a:rPr lang="ru" sz="1350" i="1" u="sng" dirty="0">
                <a:solidFill>
                  <a:srgbClr val="000000"/>
                </a:solidFill>
                <a:latin typeface="Roboto"/>
                <a:ea typeface="Roboto"/>
                <a:cs typeface="Roboto"/>
                <a:sym typeface="Roboto"/>
              </a:rPr>
              <a:t>в некоторой среде</a:t>
            </a:r>
            <a:r>
              <a:rPr lang="ru" sz="1350" dirty="0">
                <a:solidFill>
                  <a:srgbClr val="000000"/>
                </a:solidFill>
                <a:latin typeface="Roboto"/>
                <a:ea typeface="Roboto"/>
                <a:cs typeface="Roboto"/>
                <a:sym typeface="Roboto"/>
              </a:rPr>
              <a:t> с целью </a:t>
            </a:r>
            <a:r>
              <a:rPr lang="ru" sz="1350" i="1" u="sng" dirty="0">
                <a:solidFill>
                  <a:srgbClr val="000000"/>
                </a:solidFill>
                <a:latin typeface="Roboto"/>
                <a:ea typeface="Roboto"/>
                <a:cs typeface="Roboto"/>
                <a:sym typeface="Roboto"/>
              </a:rPr>
              <a:t>максимизировать некую награду</a:t>
            </a:r>
            <a:r>
              <a:rPr lang="ru" sz="1350" dirty="0">
                <a:solidFill>
                  <a:srgbClr val="000000"/>
                </a:solidFill>
                <a:latin typeface="Roboto"/>
                <a:ea typeface="Roboto"/>
                <a:cs typeface="Roboto"/>
                <a:sym typeface="Roboto"/>
              </a:rPr>
              <a:t>. </a:t>
            </a:r>
            <a:endParaRPr sz="1350" dirty="0">
              <a:solidFill>
                <a:srgbClr val="000000"/>
              </a:solidFill>
              <a:latin typeface="Roboto"/>
              <a:ea typeface="Roboto"/>
              <a:cs typeface="Roboto"/>
              <a:sym typeface="Roboto"/>
            </a:endParaRPr>
          </a:p>
          <a:p>
            <a:pPr marL="0" lvl="0" indent="0" algn="l" rtl="0">
              <a:lnSpc>
                <a:spcPct val="115000"/>
              </a:lnSpc>
              <a:spcBef>
                <a:spcPts val="300"/>
              </a:spcBef>
              <a:spcAft>
                <a:spcPts val="0"/>
              </a:spcAft>
              <a:buNone/>
            </a:pPr>
            <a:endParaRPr sz="1350" dirty="0">
              <a:solidFill>
                <a:srgbClr val="000000"/>
              </a:solidFill>
              <a:latin typeface="Roboto"/>
              <a:ea typeface="Roboto"/>
              <a:cs typeface="Roboto"/>
              <a:sym typeface="Roboto"/>
            </a:endParaRPr>
          </a:p>
          <a:p>
            <a:pPr marL="0" lvl="0" indent="0" algn="l" rtl="0">
              <a:lnSpc>
                <a:spcPct val="115000"/>
              </a:lnSpc>
              <a:spcBef>
                <a:spcPts val="300"/>
              </a:spcBef>
              <a:spcAft>
                <a:spcPts val="0"/>
              </a:spcAft>
              <a:buNone/>
            </a:pPr>
            <a:r>
              <a:rPr lang="ru" sz="1350" dirty="0">
                <a:solidFill>
                  <a:srgbClr val="000000"/>
                </a:solidFill>
                <a:latin typeface="Roboto"/>
                <a:ea typeface="Roboto"/>
                <a:cs typeface="Roboto"/>
                <a:sym typeface="Roboto"/>
              </a:rPr>
              <a:t>Этот метод обучения схож с тем, как люди и животные учатся на основе положительного и отрицательного подкрепления.</a:t>
            </a:r>
            <a:endParaRPr sz="1350" dirty="0">
              <a:solidFill>
                <a:srgbClr val="000000"/>
              </a:solidFill>
              <a:latin typeface="Roboto"/>
              <a:ea typeface="Roboto"/>
              <a:cs typeface="Roboto"/>
              <a:sym typeface="Roboto"/>
            </a:endParaRPr>
          </a:p>
        </p:txBody>
      </p:sp>
      <p:pic>
        <p:nvPicPr>
          <p:cNvPr id="2050" name="Picture 2">
            <a:extLst>
              <a:ext uri="{FF2B5EF4-FFF2-40B4-BE49-F238E27FC236}">
                <a16:creationId xmlns:a16="http://schemas.microsoft.com/office/drawing/2014/main" id="{0BA0FFB3-E94B-F545-9F02-E9DB54CD52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0363" y="1684521"/>
            <a:ext cx="4835887" cy="21484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76"/>
          <p:cNvSpPr txBox="1">
            <a:spLocks noGrp="1"/>
          </p:cNvSpPr>
          <p:nvPr>
            <p:ph type="title"/>
          </p:nvPr>
        </p:nvSpPr>
        <p:spPr>
          <a:xfrm>
            <a:off x="956225" y="396400"/>
            <a:ext cx="6931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RU" dirty="0"/>
              <a:t>Алгоритмы </a:t>
            </a:r>
            <a:r>
              <a:rPr lang="en-US" dirty="0"/>
              <a:t>RL</a:t>
            </a:r>
            <a:endParaRPr dirty="0"/>
          </a:p>
        </p:txBody>
      </p:sp>
    </p:spTree>
    <p:extLst>
      <p:ext uri="{BB962C8B-B14F-4D97-AF65-F5344CB8AC3E}">
        <p14:creationId xmlns:p14="http://schemas.microsoft.com/office/powerpoint/2010/main" val="3111988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63"/>
          <p:cNvSpPr txBox="1"/>
          <p:nvPr/>
        </p:nvSpPr>
        <p:spPr>
          <a:xfrm>
            <a:off x="1635875" y="772125"/>
            <a:ext cx="7935300" cy="84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 sz="2100" b="1">
                <a:solidFill>
                  <a:srgbClr val="000000"/>
                </a:solidFill>
                <a:latin typeface="Roboto"/>
                <a:ea typeface="Roboto"/>
                <a:cs typeface="Roboto"/>
                <a:sym typeface="Roboto"/>
              </a:rPr>
              <a:t>Проверить, идет ли запись</a:t>
            </a:r>
            <a:endParaRPr sz="2100" b="1">
              <a:solidFill>
                <a:srgbClr val="000000"/>
              </a:solidFill>
              <a:latin typeface="Roboto"/>
              <a:ea typeface="Roboto"/>
              <a:cs typeface="Roboto"/>
              <a:sym typeface="Roboto"/>
            </a:endParaRPr>
          </a:p>
        </p:txBody>
      </p:sp>
      <p:sp>
        <p:nvSpPr>
          <p:cNvPr id="264" name="Google Shape;264;p63"/>
          <p:cNvSpPr txBox="1"/>
          <p:nvPr/>
        </p:nvSpPr>
        <p:spPr>
          <a:xfrm>
            <a:off x="766725" y="1805199"/>
            <a:ext cx="7935300" cy="129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sz="3500" b="1">
                <a:solidFill>
                  <a:schemeClr val="dk1"/>
                </a:solidFill>
                <a:latin typeface="Roboto"/>
                <a:ea typeface="Roboto"/>
                <a:cs typeface="Roboto"/>
                <a:sym typeface="Roboto"/>
              </a:rPr>
              <a:t>Напишите </a:t>
            </a:r>
            <a:r>
              <a:rPr lang="ru" sz="3500" b="1">
                <a:solidFill>
                  <a:schemeClr val="dk1"/>
                </a:solidFill>
                <a:highlight>
                  <a:schemeClr val="lt1"/>
                </a:highlight>
              </a:rPr>
              <a:t>«</a:t>
            </a:r>
            <a:r>
              <a:rPr lang="ru" sz="3500" b="1">
                <a:solidFill>
                  <a:schemeClr val="dk1"/>
                </a:solidFill>
                <a:latin typeface="Roboto"/>
                <a:ea typeface="Roboto"/>
                <a:cs typeface="Roboto"/>
                <a:sym typeface="Roboto"/>
              </a:rPr>
              <a:t>+</a:t>
            </a:r>
            <a:r>
              <a:rPr lang="ru" sz="3500" b="1">
                <a:solidFill>
                  <a:schemeClr val="dk1"/>
                </a:solidFill>
                <a:highlight>
                  <a:schemeClr val="lt1"/>
                </a:highlight>
              </a:rPr>
              <a:t>»</a:t>
            </a:r>
            <a:r>
              <a:rPr lang="ru" sz="3500" b="1">
                <a:solidFill>
                  <a:schemeClr val="dk1"/>
                </a:solidFill>
                <a:latin typeface="Roboto"/>
                <a:ea typeface="Roboto"/>
                <a:cs typeface="Roboto"/>
                <a:sym typeface="Roboto"/>
              </a:rPr>
              <a:t> в чат, если меня слышно и видно</a:t>
            </a:r>
            <a:endParaRPr sz="3500" b="1">
              <a:solidFill>
                <a:srgbClr val="000000"/>
              </a:solidFill>
              <a:latin typeface="Roboto"/>
              <a:ea typeface="Roboto"/>
              <a:cs typeface="Roboto"/>
              <a:sym typeface="Roboto"/>
            </a:endParaRPr>
          </a:p>
        </p:txBody>
      </p:sp>
      <p:pic>
        <p:nvPicPr>
          <p:cNvPr id="265" name="Google Shape;265;p63"/>
          <p:cNvPicPr preferRelativeResize="0"/>
          <p:nvPr/>
        </p:nvPicPr>
        <p:blipFill rotWithShape="1">
          <a:blip r:embed="rId3">
            <a:alphaModFix/>
          </a:blip>
          <a:srcRect/>
          <a:stretch/>
        </p:blipFill>
        <p:spPr>
          <a:xfrm>
            <a:off x="857275" y="3516281"/>
            <a:ext cx="526796" cy="526800"/>
          </a:xfrm>
          <a:prstGeom prst="rect">
            <a:avLst/>
          </a:prstGeom>
          <a:noFill/>
          <a:ln>
            <a:noFill/>
          </a:ln>
        </p:spPr>
      </p:pic>
      <p:pic>
        <p:nvPicPr>
          <p:cNvPr id="266" name="Google Shape;266;p63"/>
          <p:cNvPicPr preferRelativeResize="0"/>
          <p:nvPr/>
        </p:nvPicPr>
        <p:blipFill rotWithShape="1">
          <a:blip r:embed="rId4">
            <a:alphaModFix/>
          </a:blip>
          <a:srcRect/>
          <a:stretch/>
        </p:blipFill>
        <p:spPr>
          <a:xfrm>
            <a:off x="1584856" y="3516281"/>
            <a:ext cx="526796" cy="526800"/>
          </a:xfrm>
          <a:prstGeom prst="rect">
            <a:avLst/>
          </a:prstGeom>
          <a:noFill/>
          <a:ln>
            <a:noFill/>
          </a:ln>
        </p:spPr>
      </p:pic>
      <p:pic>
        <p:nvPicPr>
          <p:cNvPr id="267" name="Google Shape;267;p63"/>
          <p:cNvPicPr preferRelativeResize="0"/>
          <p:nvPr/>
        </p:nvPicPr>
        <p:blipFill rotWithShape="1">
          <a:blip r:embed="rId5">
            <a:alphaModFix/>
          </a:blip>
          <a:srcRect l="99" r="99"/>
          <a:stretch/>
        </p:blipFill>
        <p:spPr>
          <a:xfrm>
            <a:off x="880825" y="1032408"/>
            <a:ext cx="642317" cy="32115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A1CD1D-A55C-3441-961B-9A977658FD41}"/>
              </a:ext>
            </a:extLst>
          </p:cNvPr>
          <p:cNvSpPr>
            <a:spLocks noGrp="1"/>
          </p:cNvSpPr>
          <p:nvPr>
            <p:ph type="title"/>
          </p:nvPr>
        </p:nvSpPr>
        <p:spPr/>
        <p:txBody>
          <a:bodyPr/>
          <a:lstStyle/>
          <a:p>
            <a:r>
              <a:rPr lang="ru-RU" dirty="0"/>
              <a:t>Обзор алгоритмов </a:t>
            </a:r>
            <a:r>
              <a:rPr lang="en-US" dirty="0"/>
              <a:t>RL</a:t>
            </a:r>
            <a:endParaRPr lang="en-TR" dirty="0"/>
          </a:p>
        </p:txBody>
      </p:sp>
      <p:sp>
        <p:nvSpPr>
          <p:cNvPr id="5" name="Rounded Rectangle 4">
            <a:extLst>
              <a:ext uri="{FF2B5EF4-FFF2-40B4-BE49-F238E27FC236}">
                <a16:creationId xmlns:a16="http://schemas.microsoft.com/office/drawing/2014/main" id="{2B23CBB6-9E3B-5D4A-ABE9-B9AA7A6458FA}"/>
              </a:ext>
            </a:extLst>
          </p:cNvPr>
          <p:cNvSpPr/>
          <p:nvPr/>
        </p:nvSpPr>
        <p:spPr>
          <a:xfrm>
            <a:off x="4035020" y="1091429"/>
            <a:ext cx="1073960" cy="438214"/>
          </a:xfrm>
          <a:prstGeom prst="roundRect">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RL Algorithms</a:t>
            </a:r>
          </a:p>
        </p:txBody>
      </p:sp>
      <p:sp>
        <p:nvSpPr>
          <p:cNvPr id="6" name="Rounded Rectangle 5">
            <a:extLst>
              <a:ext uri="{FF2B5EF4-FFF2-40B4-BE49-F238E27FC236}">
                <a16:creationId xmlns:a16="http://schemas.microsoft.com/office/drawing/2014/main" id="{7ACE2439-344B-844B-9867-EB4C6A5132A8}"/>
              </a:ext>
            </a:extLst>
          </p:cNvPr>
          <p:cNvSpPr/>
          <p:nvPr/>
        </p:nvSpPr>
        <p:spPr>
          <a:xfrm>
            <a:off x="1872452" y="1091429"/>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Model-free</a:t>
            </a:r>
          </a:p>
        </p:txBody>
      </p:sp>
      <p:sp>
        <p:nvSpPr>
          <p:cNvPr id="7" name="Rounded Rectangle 6">
            <a:extLst>
              <a:ext uri="{FF2B5EF4-FFF2-40B4-BE49-F238E27FC236}">
                <a16:creationId xmlns:a16="http://schemas.microsoft.com/office/drawing/2014/main" id="{AAED1F50-6B5D-2347-9EE4-2CD4BAABD013}"/>
              </a:ext>
            </a:extLst>
          </p:cNvPr>
          <p:cNvSpPr/>
          <p:nvPr/>
        </p:nvSpPr>
        <p:spPr>
          <a:xfrm>
            <a:off x="6197589" y="1091429"/>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Model-based</a:t>
            </a:r>
          </a:p>
        </p:txBody>
      </p:sp>
      <p:cxnSp>
        <p:nvCxnSpPr>
          <p:cNvPr id="9" name="Elbow Connector 8">
            <a:extLst>
              <a:ext uri="{FF2B5EF4-FFF2-40B4-BE49-F238E27FC236}">
                <a16:creationId xmlns:a16="http://schemas.microsoft.com/office/drawing/2014/main" id="{2C5F1E56-FF27-B04C-83E6-4B92D82FAD0C}"/>
              </a:ext>
            </a:extLst>
          </p:cNvPr>
          <p:cNvCxnSpPr>
            <a:cxnSpLocks/>
            <a:stCxn id="5" idx="1"/>
            <a:endCxn id="6" idx="3"/>
          </p:cNvCxnSpPr>
          <p:nvPr/>
        </p:nvCxnSpPr>
        <p:spPr>
          <a:xfrm flipH="1">
            <a:off x="2946412" y="1310536"/>
            <a:ext cx="10886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8">
            <a:extLst>
              <a:ext uri="{FF2B5EF4-FFF2-40B4-BE49-F238E27FC236}">
                <a16:creationId xmlns:a16="http://schemas.microsoft.com/office/drawing/2014/main" id="{6A120926-8349-524F-BD9A-68375F46F4EB}"/>
              </a:ext>
            </a:extLst>
          </p:cNvPr>
          <p:cNvCxnSpPr>
            <a:cxnSpLocks/>
            <a:stCxn id="5" idx="3"/>
            <a:endCxn id="7" idx="1"/>
          </p:cNvCxnSpPr>
          <p:nvPr/>
        </p:nvCxnSpPr>
        <p:spPr>
          <a:xfrm>
            <a:off x="5108980" y="1310536"/>
            <a:ext cx="108860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2EF20AD9-97B3-6F43-B41A-BADC332B23D1}"/>
              </a:ext>
            </a:extLst>
          </p:cNvPr>
          <p:cNvSpPr/>
          <p:nvPr/>
        </p:nvSpPr>
        <p:spPr>
          <a:xfrm>
            <a:off x="1200458" y="1756023"/>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Policy Optimization</a:t>
            </a:r>
          </a:p>
        </p:txBody>
      </p:sp>
      <p:sp>
        <p:nvSpPr>
          <p:cNvPr id="14" name="Rounded Rectangle 13">
            <a:extLst>
              <a:ext uri="{FF2B5EF4-FFF2-40B4-BE49-F238E27FC236}">
                <a16:creationId xmlns:a16="http://schemas.microsoft.com/office/drawing/2014/main" id="{9A2D8CAF-78EF-454A-B4BE-AB77D861A731}"/>
              </a:ext>
            </a:extLst>
          </p:cNvPr>
          <p:cNvSpPr/>
          <p:nvPr/>
        </p:nvSpPr>
        <p:spPr>
          <a:xfrm>
            <a:off x="2438721" y="1756023"/>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Q-Learning</a:t>
            </a:r>
          </a:p>
        </p:txBody>
      </p:sp>
      <p:cxnSp>
        <p:nvCxnSpPr>
          <p:cNvPr id="15" name="Elbow Connector 8">
            <a:extLst>
              <a:ext uri="{FF2B5EF4-FFF2-40B4-BE49-F238E27FC236}">
                <a16:creationId xmlns:a16="http://schemas.microsoft.com/office/drawing/2014/main" id="{7E9E6EFB-EB94-4440-B564-66C2386C179B}"/>
              </a:ext>
            </a:extLst>
          </p:cNvPr>
          <p:cNvCxnSpPr>
            <a:cxnSpLocks/>
            <a:stCxn id="6" idx="2"/>
            <a:endCxn id="13" idx="0"/>
          </p:cNvCxnSpPr>
          <p:nvPr/>
        </p:nvCxnSpPr>
        <p:spPr>
          <a:xfrm rot="5400000">
            <a:off x="1960245" y="1306836"/>
            <a:ext cx="226380" cy="67199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8">
            <a:extLst>
              <a:ext uri="{FF2B5EF4-FFF2-40B4-BE49-F238E27FC236}">
                <a16:creationId xmlns:a16="http://schemas.microsoft.com/office/drawing/2014/main" id="{83736521-F6E9-BF45-B905-73B89A805F21}"/>
              </a:ext>
            </a:extLst>
          </p:cNvPr>
          <p:cNvCxnSpPr>
            <a:cxnSpLocks/>
            <a:stCxn id="6" idx="2"/>
            <a:endCxn id="14" idx="0"/>
          </p:cNvCxnSpPr>
          <p:nvPr/>
        </p:nvCxnSpPr>
        <p:spPr>
          <a:xfrm rot="16200000" flipH="1">
            <a:off x="2579376" y="1359698"/>
            <a:ext cx="226380" cy="566269"/>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a:extLst>
              <a:ext uri="{FF2B5EF4-FFF2-40B4-BE49-F238E27FC236}">
                <a16:creationId xmlns:a16="http://schemas.microsoft.com/office/drawing/2014/main" id="{95151AB6-889C-6B4A-B2B6-41CCAAF9496A}"/>
              </a:ext>
            </a:extLst>
          </p:cNvPr>
          <p:cNvSpPr/>
          <p:nvPr/>
        </p:nvSpPr>
        <p:spPr>
          <a:xfrm>
            <a:off x="5555996" y="1756023"/>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Learn Model</a:t>
            </a:r>
          </a:p>
        </p:txBody>
      </p:sp>
      <p:sp>
        <p:nvSpPr>
          <p:cNvPr id="22" name="Rounded Rectangle 21">
            <a:extLst>
              <a:ext uri="{FF2B5EF4-FFF2-40B4-BE49-F238E27FC236}">
                <a16:creationId xmlns:a16="http://schemas.microsoft.com/office/drawing/2014/main" id="{BF6A4774-8494-3A47-9649-62287262141F}"/>
              </a:ext>
            </a:extLst>
          </p:cNvPr>
          <p:cNvSpPr/>
          <p:nvPr/>
        </p:nvSpPr>
        <p:spPr>
          <a:xfrm>
            <a:off x="6794537" y="1756023"/>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Given Model</a:t>
            </a:r>
          </a:p>
        </p:txBody>
      </p:sp>
      <p:cxnSp>
        <p:nvCxnSpPr>
          <p:cNvPr id="29" name="Elbow Connector 8">
            <a:extLst>
              <a:ext uri="{FF2B5EF4-FFF2-40B4-BE49-F238E27FC236}">
                <a16:creationId xmlns:a16="http://schemas.microsoft.com/office/drawing/2014/main" id="{83BF5E0B-D9E2-A44C-A3C3-1EC7E7EF82B3}"/>
              </a:ext>
            </a:extLst>
          </p:cNvPr>
          <p:cNvCxnSpPr>
            <a:cxnSpLocks/>
            <a:stCxn id="7" idx="2"/>
            <a:endCxn id="22" idx="0"/>
          </p:cNvCxnSpPr>
          <p:nvPr/>
        </p:nvCxnSpPr>
        <p:spPr>
          <a:xfrm rot="16200000" flipH="1">
            <a:off x="6919853" y="1344359"/>
            <a:ext cx="226380" cy="596948"/>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8">
            <a:extLst>
              <a:ext uri="{FF2B5EF4-FFF2-40B4-BE49-F238E27FC236}">
                <a16:creationId xmlns:a16="http://schemas.microsoft.com/office/drawing/2014/main" id="{BE91FF24-2607-0F45-A2CB-E20F82CC51BA}"/>
              </a:ext>
            </a:extLst>
          </p:cNvPr>
          <p:cNvCxnSpPr>
            <a:cxnSpLocks/>
            <a:stCxn id="7" idx="2"/>
            <a:endCxn id="21" idx="0"/>
          </p:cNvCxnSpPr>
          <p:nvPr/>
        </p:nvCxnSpPr>
        <p:spPr>
          <a:xfrm rot="5400000">
            <a:off x="6300583" y="1322037"/>
            <a:ext cx="226380" cy="641593"/>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ounded Rectangle 35">
            <a:extLst>
              <a:ext uri="{FF2B5EF4-FFF2-40B4-BE49-F238E27FC236}">
                <a16:creationId xmlns:a16="http://schemas.microsoft.com/office/drawing/2014/main" id="{CFC80BF1-067B-C54B-ABF2-06C43862B832}"/>
              </a:ext>
            </a:extLst>
          </p:cNvPr>
          <p:cNvSpPr/>
          <p:nvPr/>
        </p:nvSpPr>
        <p:spPr>
          <a:xfrm>
            <a:off x="547297" y="2914110"/>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A2C / A3C</a:t>
            </a:r>
          </a:p>
        </p:txBody>
      </p:sp>
      <p:sp>
        <p:nvSpPr>
          <p:cNvPr id="37" name="Rounded Rectangle 36">
            <a:extLst>
              <a:ext uri="{FF2B5EF4-FFF2-40B4-BE49-F238E27FC236}">
                <a16:creationId xmlns:a16="http://schemas.microsoft.com/office/drawing/2014/main" id="{152C766A-5AD8-FB4D-9B63-93A31BAA6E8E}"/>
              </a:ext>
            </a:extLst>
          </p:cNvPr>
          <p:cNvSpPr/>
          <p:nvPr/>
        </p:nvSpPr>
        <p:spPr>
          <a:xfrm>
            <a:off x="547297" y="3260880"/>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PPO</a:t>
            </a:r>
          </a:p>
        </p:txBody>
      </p:sp>
      <p:sp>
        <p:nvSpPr>
          <p:cNvPr id="38" name="Rounded Rectangle 37">
            <a:extLst>
              <a:ext uri="{FF2B5EF4-FFF2-40B4-BE49-F238E27FC236}">
                <a16:creationId xmlns:a16="http://schemas.microsoft.com/office/drawing/2014/main" id="{CD991E71-A838-5D49-ACE8-E69497F662F4}"/>
              </a:ext>
            </a:extLst>
          </p:cNvPr>
          <p:cNvSpPr/>
          <p:nvPr/>
        </p:nvSpPr>
        <p:spPr>
          <a:xfrm>
            <a:off x="547297" y="3610354"/>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TRPO</a:t>
            </a:r>
          </a:p>
        </p:txBody>
      </p:sp>
      <p:sp>
        <p:nvSpPr>
          <p:cNvPr id="39" name="Rounded Rectangle 38">
            <a:extLst>
              <a:ext uri="{FF2B5EF4-FFF2-40B4-BE49-F238E27FC236}">
                <a16:creationId xmlns:a16="http://schemas.microsoft.com/office/drawing/2014/main" id="{F247219A-A6CB-3744-9730-7766985B2E8B}"/>
              </a:ext>
            </a:extLst>
          </p:cNvPr>
          <p:cNvSpPr/>
          <p:nvPr/>
        </p:nvSpPr>
        <p:spPr>
          <a:xfrm>
            <a:off x="547297" y="2543969"/>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DDPG</a:t>
            </a:r>
          </a:p>
        </p:txBody>
      </p:sp>
      <p:sp>
        <p:nvSpPr>
          <p:cNvPr id="40" name="Rounded Rectangle 39">
            <a:extLst>
              <a:ext uri="{FF2B5EF4-FFF2-40B4-BE49-F238E27FC236}">
                <a16:creationId xmlns:a16="http://schemas.microsoft.com/office/drawing/2014/main" id="{26CE7CE8-E53F-914A-B91F-A39CAA5B306B}"/>
              </a:ext>
            </a:extLst>
          </p:cNvPr>
          <p:cNvSpPr/>
          <p:nvPr/>
        </p:nvSpPr>
        <p:spPr>
          <a:xfrm>
            <a:off x="1966738" y="3119684"/>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TD3</a:t>
            </a:r>
          </a:p>
        </p:txBody>
      </p:sp>
      <p:sp>
        <p:nvSpPr>
          <p:cNvPr id="41" name="Rounded Rectangle 40">
            <a:extLst>
              <a:ext uri="{FF2B5EF4-FFF2-40B4-BE49-F238E27FC236}">
                <a16:creationId xmlns:a16="http://schemas.microsoft.com/office/drawing/2014/main" id="{7CA36081-543C-9D46-B5F7-B390ED9ACD31}"/>
              </a:ext>
            </a:extLst>
          </p:cNvPr>
          <p:cNvSpPr/>
          <p:nvPr/>
        </p:nvSpPr>
        <p:spPr>
          <a:xfrm>
            <a:off x="1966738" y="3468493"/>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SAC</a:t>
            </a:r>
          </a:p>
        </p:txBody>
      </p:sp>
      <p:sp>
        <p:nvSpPr>
          <p:cNvPr id="42" name="Rounded Rectangle 41">
            <a:extLst>
              <a:ext uri="{FF2B5EF4-FFF2-40B4-BE49-F238E27FC236}">
                <a16:creationId xmlns:a16="http://schemas.microsoft.com/office/drawing/2014/main" id="{D4F35B5B-7159-AD4D-B4A8-147B6E7A311E}"/>
              </a:ext>
            </a:extLst>
          </p:cNvPr>
          <p:cNvSpPr/>
          <p:nvPr/>
        </p:nvSpPr>
        <p:spPr>
          <a:xfrm>
            <a:off x="3264137" y="2569068"/>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DQN</a:t>
            </a:r>
          </a:p>
        </p:txBody>
      </p:sp>
      <p:sp>
        <p:nvSpPr>
          <p:cNvPr id="43" name="Rounded Rectangle 42">
            <a:extLst>
              <a:ext uri="{FF2B5EF4-FFF2-40B4-BE49-F238E27FC236}">
                <a16:creationId xmlns:a16="http://schemas.microsoft.com/office/drawing/2014/main" id="{87A9BB0D-89C5-5744-AC9F-3DDD6F10096F}"/>
              </a:ext>
            </a:extLst>
          </p:cNvPr>
          <p:cNvSpPr/>
          <p:nvPr/>
        </p:nvSpPr>
        <p:spPr>
          <a:xfrm>
            <a:off x="3264137" y="2914463"/>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C51</a:t>
            </a:r>
          </a:p>
        </p:txBody>
      </p:sp>
      <p:sp>
        <p:nvSpPr>
          <p:cNvPr id="44" name="Rounded Rectangle 43">
            <a:extLst>
              <a:ext uri="{FF2B5EF4-FFF2-40B4-BE49-F238E27FC236}">
                <a16:creationId xmlns:a16="http://schemas.microsoft.com/office/drawing/2014/main" id="{DB6F9911-FE1A-6943-9379-56F7C463169F}"/>
              </a:ext>
            </a:extLst>
          </p:cNvPr>
          <p:cNvSpPr/>
          <p:nvPr/>
        </p:nvSpPr>
        <p:spPr>
          <a:xfrm>
            <a:off x="3264137" y="3267445"/>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QR-DQN</a:t>
            </a:r>
          </a:p>
        </p:txBody>
      </p:sp>
      <p:sp>
        <p:nvSpPr>
          <p:cNvPr id="45" name="Rounded Rectangle 44">
            <a:extLst>
              <a:ext uri="{FF2B5EF4-FFF2-40B4-BE49-F238E27FC236}">
                <a16:creationId xmlns:a16="http://schemas.microsoft.com/office/drawing/2014/main" id="{71F9E737-35EA-A749-A181-C6027FDC30F1}"/>
              </a:ext>
            </a:extLst>
          </p:cNvPr>
          <p:cNvSpPr/>
          <p:nvPr/>
        </p:nvSpPr>
        <p:spPr>
          <a:xfrm>
            <a:off x="3264137" y="3610354"/>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HER</a:t>
            </a:r>
          </a:p>
        </p:txBody>
      </p:sp>
      <p:cxnSp>
        <p:nvCxnSpPr>
          <p:cNvPr id="47" name="Elbow Connector 46">
            <a:extLst>
              <a:ext uri="{FF2B5EF4-FFF2-40B4-BE49-F238E27FC236}">
                <a16:creationId xmlns:a16="http://schemas.microsoft.com/office/drawing/2014/main" id="{06D0CAAB-142B-AA43-9ADA-3673608C55C5}"/>
              </a:ext>
            </a:extLst>
          </p:cNvPr>
          <p:cNvCxnSpPr>
            <a:cxnSpLocks/>
            <a:stCxn id="13" idx="2"/>
            <a:endCxn id="39" idx="3"/>
          </p:cNvCxnSpPr>
          <p:nvPr/>
        </p:nvCxnSpPr>
        <p:spPr>
          <a:xfrm rot="5400000">
            <a:off x="1351540" y="2299931"/>
            <a:ext cx="491593" cy="2802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A6A1883F-97C0-8E42-B68C-4D8A3E690044}"/>
              </a:ext>
            </a:extLst>
          </p:cNvPr>
          <p:cNvCxnSpPr>
            <a:cxnSpLocks/>
            <a:stCxn id="13" idx="2"/>
            <a:endCxn id="36" idx="3"/>
          </p:cNvCxnSpPr>
          <p:nvPr/>
        </p:nvCxnSpPr>
        <p:spPr>
          <a:xfrm rot="5400000">
            <a:off x="1166469" y="2485002"/>
            <a:ext cx="861734" cy="2802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61ADBE9E-8E72-E643-90AD-D36F51ECA0E9}"/>
              </a:ext>
            </a:extLst>
          </p:cNvPr>
          <p:cNvCxnSpPr>
            <a:cxnSpLocks/>
            <a:stCxn id="13" idx="2"/>
            <a:endCxn id="37" idx="3"/>
          </p:cNvCxnSpPr>
          <p:nvPr/>
        </p:nvCxnSpPr>
        <p:spPr>
          <a:xfrm rot="5400000">
            <a:off x="993084" y="2658387"/>
            <a:ext cx="1208504" cy="2802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a:extLst>
              <a:ext uri="{FF2B5EF4-FFF2-40B4-BE49-F238E27FC236}">
                <a16:creationId xmlns:a16="http://schemas.microsoft.com/office/drawing/2014/main" id="{1C4CD73A-5DEA-9A44-A23D-425D3C792981}"/>
              </a:ext>
            </a:extLst>
          </p:cNvPr>
          <p:cNvCxnSpPr>
            <a:cxnSpLocks/>
            <a:stCxn id="13" idx="2"/>
            <a:endCxn id="38" idx="3"/>
          </p:cNvCxnSpPr>
          <p:nvPr/>
        </p:nvCxnSpPr>
        <p:spPr>
          <a:xfrm rot="5400000">
            <a:off x="818347" y="2833124"/>
            <a:ext cx="1557978" cy="2802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ounded Rectangle 57">
            <a:extLst>
              <a:ext uri="{FF2B5EF4-FFF2-40B4-BE49-F238E27FC236}">
                <a16:creationId xmlns:a16="http://schemas.microsoft.com/office/drawing/2014/main" id="{78EA0B56-8CD3-8A43-8E4D-1B73B5ADD86E}"/>
              </a:ext>
            </a:extLst>
          </p:cNvPr>
          <p:cNvSpPr/>
          <p:nvPr/>
        </p:nvSpPr>
        <p:spPr>
          <a:xfrm>
            <a:off x="5023201" y="2562521"/>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World Models</a:t>
            </a:r>
          </a:p>
        </p:txBody>
      </p:sp>
      <p:sp>
        <p:nvSpPr>
          <p:cNvPr id="59" name="Rounded Rectangle 58">
            <a:extLst>
              <a:ext uri="{FF2B5EF4-FFF2-40B4-BE49-F238E27FC236}">
                <a16:creationId xmlns:a16="http://schemas.microsoft.com/office/drawing/2014/main" id="{D0B021F0-1C53-454E-B7F2-400671DE037D}"/>
              </a:ext>
            </a:extLst>
          </p:cNvPr>
          <p:cNvSpPr/>
          <p:nvPr/>
        </p:nvSpPr>
        <p:spPr>
          <a:xfrm>
            <a:off x="5023201" y="2907916"/>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I2A</a:t>
            </a:r>
          </a:p>
        </p:txBody>
      </p:sp>
      <p:sp>
        <p:nvSpPr>
          <p:cNvPr id="60" name="Rounded Rectangle 59">
            <a:extLst>
              <a:ext uri="{FF2B5EF4-FFF2-40B4-BE49-F238E27FC236}">
                <a16:creationId xmlns:a16="http://schemas.microsoft.com/office/drawing/2014/main" id="{5E539C7B-77B2-514D-8EE8-DACC1367D040}"/>
              </a:ext>
            </a:extLst>
          </p:cNvPr>
          <p:cNvSpPr/>
          <p:nvPr/>
        </p:nvSpPr>
        <p:spPr>
          <a:xfrm>
            <a:off x="5023201" y="3260898"/>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MBMF</a:t>
            </a:r>
          </a:p>
        </p:txBody>
      </p:sp>
      <p:sp>
        <p:nvSpPr>
          <p:cNvPr id="61" name="Rounded Rectangle 60">
            <a:extLst>
              <a:ext uri="{FF2B5EF4-FFF2-40B4-BE49-F238E27FC236}">
                <a16:creationId xmlns:a16="http://schemas.microsoft.com/office/drawing/2014/main" id="{24D89253-0737-1B41-8BE9-C055A1FB2521}"/>
              </a:ext>
            </a:extLst>
          </p:cNvPr>
          <p:cNvSpPr/>
          <p:nvPr/>
        </p:nvSpPr>
        <p:spPr>
          <a:xfrm>
            <a:off x="5023201" y="3603807"/>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MBVE</a:t>
            </a:r>
          </a:p>
        </p:txBody>
      </p:sp>
      <p:sp>
        <p:nvSpPr>
          <p:cNvPr id="62" name="Rounded Rectangle 61">
            <a:extLst>
              <a:ext uri="{FF2B5EF4-FFF2-40B4-BE49-F238E27FC236}">
                <a16:creationId xmlns:a16="http://schemas.microsoft.com/office/drawing/2014/main" id="{C333A2A8-E82E-A442-AE62-1DC94F2F7E23}"/>
              </a:ext>
            </a:extLst>
          </p:cNvPr>
          <p:cNvSpPr/>
          <p:nvPr/>
        </p:nvSpPr>
        <p:spPr>
          <a:xfrm>
            <a:off x="5023201" y="3946716"/>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AlphaZero</a:t>
            </a:r>
          </a:p>
        </p:txBody>
      </p:sp>
      <p:sp>
        <p:nvSpPr>
          <p:cNvPr id="76" name="Rounded Rectangle 75">
            <a:extLst>
              <a:ext uri="{FF2B5EF4-FFF2-40B4-BE49-F238E27FC236}">
                <a16:creationId xmlns:a16="http://schemas.microsoft.com/office/drawing/2014/main" id="{33849C13-F259-064B-B81E-295633ACDDAB}"/>
              </a:ext>
            </a:extLst>
          </p:cNvPr>
          <p:cNvSpPr/>
          <p:nvPr/>
        </p:nvSpPr>
        <p:spPr>
          <a:xfrm>
            <a:off x="7478109" y="2562521"/>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DP</a:t>
            </a:r>
          </a:p>
        </p:txBody>
      </p:sp>
      <p:sp>
        <p:nvSpPr>
          <p:cNvPr id="77" name="Rounded Rectangle 76">
            <a:extLst>
              <a:ext uri="{FF2B5EF4-FFF2-40B4-BE49-F238E27FC236}">
                <a16:creationId xmlns:a16="http://schemas.microsoft.com/office/drawing/2014/main" id="{F2183135-8593-214F-AE8A-D685C1294183}"/>
              </a:ext>
            </a:extLst>
          </p:cNvPr>
          <p:cNvSpPr/>
          <p:nvPr/>
        </p:nvSpPr>
        <p:spPr>
          <a:xfrm>
            <a:off x="7478109" y="2907916"/>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LQR</a:t>
            </a:r>
          </a:p>
        </p:txBody>
      </p:sp>
      <p:sp>
        <p:nvSpPr>
          <p:cNvPr id="78" name="Rounded Rectangle 77">
            <a:extLst>
              <a:ext uri="{FF2B5EF4-FFF2-40B4-BE49-F238E27FC236}">
                <a16:creationId xmlns:a16="http://schemas.microsoft.com/office/drawing/2014/main" id="{069916BB-614D-7444-9740-3673C511EE40}"/>
              </a:ext>
            </a:extLst>
          </p:cNvPr>
          <p:cNvSpPr/>
          <p:nvPr/>
        </p:nvSpPr>
        <p:spPr>
          <a:xfrm>
            <a:off x="7478109" y="3260898"/>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MPC</a:t>
            </a:r>
          </a:p>
        </p:txBody>
      </p:sp>
      <p:sp>
        <p:nvSpPr>
          <p:cNvPr id="79" name="Rounded Rectangle 78">
            <a:extLst>
              <a:ext uri="{FF2B5EF4-FFF2-40B4-BE49-F238E27FC236}">
                <a16:creationId xmlns:a16="http://schemas.microsoft.com/office/drawing/2014/main" id="{994D8146-1C40-0349-9294-E0624C4BEF02}"/>
              </a:ext>
            </a:extLst>
          </p:cNvPr>
          <p:cNvSpPr/>
          <p:nvPr/>
        </p:nvSpPr>
        <p:spPr>
          <a:xfrm>
            <a:off x="7478109" y="3603807"/>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MCTS</a:t>
            </a:r>
          </a:p>
        </p:txBody>
      </p:sp>
      <p:sp>
        <p:nvSpPr>
          <p:cNvPr id="81" name="Rounded Rectangle 80">
            <a:extLst>
              <a:ext uri="{FF2B5EF4-FFF2-40B4-BE49-F238E27FC236}">
                <a16:creationId xmlns:a16="http://schemas.microsoft.com/office/drawing/2014/main" id="{08A0C1BB-EBA9-0748-AEBE-FEB5BBDC159E}"/>
              </a:ext>
            </a:extLst>
          </p:cNvPr>
          <p:cNvSpPr/>
          <p:nvPr/>
        </p:nvSpPr>
        <p:spPr>
          <a:xfrm>
            <a:off x="7478109" y="3956367"/>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BOMB</a:t>
            </a:r>
          </a:p>
        </p:txBody>
      </p:sp>
      <p:sp>
        <p:nvSpPr>
          <p:cNvPr id="82" name="Rounded Rectangle 81">
            <a:extLst>
              <a:ext uri="{FF2B5EF4-FFF2-40B4-BE49-F238E27FC236}">
                <a16:creationId xmlns:a16="http://schemas.microsoft.com/office/drawing/2014/main" id="{CAB5BB0F-9229-BA42-A4B4-42F9904EEA29}"/>
              </a:ext>
            </a:extLst>
          </p:cNvPr>
          <p:cNvSpPr/>
          <p:nvPr/>
        </p:nvSpPr>
        <p:spPr>
          <a:xfrm>
            <a:off x="5023201" y="4289625"/>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CEPO</a:t>
            </a:r>
            <a:endParaRPr lang="en-TR" sz="800" dirty="0">
              <a:solidFill>
                <a:schemeClr val="tx1"/>
              </a:solidFill>
            </a:endParaRPr>
          </a:p>
        </p:txBody>
      </p:sp>
      <p:cxnSp>
        <p:nvCxnSpPr>
          <p:cNvPr id="84" name="Elbow Connector 83">
            <a:extLst>
              <a:ext uri="{FF2B5EF4-FFF2-40B4-BE49-F238E27FC236}">
                <a16:creationId xmlns:a16="http://schemas.microsoft.com/office/drawing/2014/main" id="{0437038C-EAEA-1B4D-9A94-56932C245774}"/>
              </a:ext>
            </a:extLst>
          </p:cNvPr>
          <p:cNvCxnSpPr>
            <a:stCxn id="21" idx="2"/>
            <a:endCxn id="58" idx="3"/>
          </p:cNvCxnSpPr>
          <p:nvPr/>
        </p:nvCxnSpPr>
        <p:spPr>
          <a:xfrm rot="5400000">
            <a:off x="5757985" y="2369390"/>
            <a:ext cx="510145"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Elbow Connector 85">
            <a:extLst>
              <a:ext uri="{FF2B5EF4-FFF2-40B4-BE49-F238E27FC236}">
                <a16:creationId xmlns:a16="http://schemas.microsoft.com/office/drawing/2014/main" id="{ADD641D8-DBDB-D240-A539-4320862A5E00}"/>
              </a:ext>
            </a:extLst>
          </p:cNvPr>
          <p:cNvCxnSpPr>
            <a:stCxn id="21" idx="2"/>
            <a:endCxn id="59" idx="3"/>
          </p:cNvCxnSpPr>
          <p:nvPr/>
        </p:nvCxnSpPr>
        <p:spPr>
          <a:xfrm rot="5400000">
            <a:off x="5585287" y="2542088"/>
            <a:ext cx="855540"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9AB7F081-AC94-8245-8273-F800A7968C86}"/>
              </a:ext>
            </a:extLst>
          </p:cNvPr>
          <p:cNvCxnSpPr>
            <a:stCxn id="21" idx="2"/>
            <a:endCxn id="60" idx="3"/>
          </p:cNvCxnSpPr>
          <p:nvPr/>
        </p:nvCxnSpPr>
        <p:spPr>
          <a:xfrm rot="5400000">
            <a:off x="5408796" y="2718579"/>
            <a:ext cx="1208522"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E216C1AC-B4A7-2146-A502-3205AE3858AE}"/>
              </a:ext>
            </a:extLst>
          </p:cNvPr>
          <p:cNvCxnSpPr>
            <a:stCxn id="21" idx="2"/>
            <a:endCxn id="61" idx="3"/>
          </p:cNvCxnSpPr>
          <p:nvPr/>
        </p:nvCxnSpPr>
        <p:spPr>
          <a:xfrm rot="5400000">
            <a:off x="5237342" y="2890033"/>
            <a:ext cx="1551431"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Elbow Connector 91">
            <a:extLst>
              <a:ext uri="{FF2B5EF4-FFF2-40B4-BE49-F238E27FC236}">
                <a16:creationId xmlns:a16="http://schemas.microsoft.com/office/drawing/2014/main" id="{4B049A20-52AE-D947-A284-B3A9802CDEC7}"/>
              </a:ext>
            </a:extLst>
          </p:cNvPr>
          <p:cNvCxnSpPr>
            <a:stCxn id="21" idx="2"/>
            <a:endCxn id="62" idx="3"/>
          </p:cNvCxnSpPr>
          <p:nvPr/>
        </p:nvCxnSpPr>
        <p:spPr>
          <a:xfrm rot="5400000">
            <a:off x="5065887" y="3061488"/>
            <a:ext cx="1894340"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Elbow Connector 93">
            <a:extLst>
              <a:ext uri="{FF2B5EF4-FFF2-40B4-BE49-F238E27FC236}">
                <a16:creationId xmlns:a16="http://schemas.microsoft.com/office/drawing/2014/main" id="{21957C7C-B107-6645-921D-265BD4C355FD}"/>
              </a:ext>
            </a:extLst>
          </p:cNvPr>
          <p:cNvCxnSpPr>
            <a:stCxn id="21" idx="2"/>
            <a:endCxn id="82" idx="3"/>
          </p:cNvCxnSpPr>
          <p:nvPr/>
        </p:nvCxnSpPr>
        <p:spPr>
          <a:xfrm rot="5400000">
            <a:off x="4894433" y="3232942"/>
            <a:ext cx="2237249"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Elbow Connector 97">
            <a:extLst>
              <a:ext uri="{FF2B5EF4-FFF2-40B4-BE49-F238E27FC236}">
                <a16:creationId xmlns:a16="http://schemas.microsoft.com/office/drawing/2014/main" id="{36D87B16-6B00-EF47-8335-9772CBB41760}"/>
              </a:ext>
            </a:extLst>
          </p:cNvPr>
          <p:cNvCxnSpPr>
            <a:stCxn id="13" idx="2"/>
            <a:endCxn id="40" idx="1"/>
          </p:cNvCxnSpPr>
          <p:nvPr/>
        </p:nvCxnSpPr>
        <p:spPr>
          <a:xfrm rot="16200000" flipH="1">
            <a:off x="1318434" y="2613241"/>
            <a:ext cx="1067308" cy="2293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Elbow Connector 99">
            <a:extLst>
              <a:ext uri="{FF2B5EF4-FFF2-40B4-BE49-F238E27FC236}">
                <a16:creationId xmlns:a16="http://schemas.microsoft.com/office/drawing/2014/main" id="{53FEC617-80D5-BB43-A533-560D272D8A96}"/>
              </a:ext>
            </a:extLst>
          </p:cNvPr>
          <p:cNvCxnSpPr>
            <a:stCxn id="13" idx="2"/>
            <a:endCxn id="41" idx="1"/>
          </p:cNvCxnSpPr>
          <p:nvPr/>
        </p:nvCxnSpPr>
        <p:spPr>
          <a:xfrm rot="16200000" flipH="1">
            <a:off x="1144030" y="2787645"/>
            <a:ext cx="1416117" cy="2293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Elbow Connector 101">
            <a:extLst>
              <a:ext uri="{FF2B5EF4-FFF2-40B4-BE49-F238E27FC236}">
                <a16:creationId xmlns:a16="http://schemas.microsoft.com/office/drawing/2014/main" id="{DB068682-EC9B-1240-808B-8A639F70CFE7}"/>
              </a:ext>
            </a:extLst>
          </p:cNvPr>
          <p:cNvCxnSpPr>
            <a:stCxn id="14" idx="2"/>
            <a:endCxn id="42" idx="1"/>
          </p:cNvCxnSpPr>
          <p:nvPr/>
        </p:nvCxnSpPr>
        <p:spPr>
          <a:xfrm rot="16200000" flipH="1">
            <a:off x="2861573" y="2308365"/>
            <a:ext cx="516692" cy="2884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Elbow Connector 103">
            <a:extLst>
              <a:ext uri="{FF2B5EF4-FFF2-40B4-BE49-F238E27FC236}">
                <a16:creationId xmlns:a16="http://schemas.microsoft.com/office/drawing/2014/main" id="{4C7A7035-07BA-6E4F-84D4-C9E5321AB50F}"/>
              </a:ext>
            </a:extLst>
          </p:cNvPr>
          <p:cNvCxnSpPr>
            <a:stCxn id="14" idx="2"/>
            <a:endCxn id="43" idx="1"/>
          </p:cNvCxnSpPr>
          <p:nvPr/>
        </p:nvCxnSpPr>
        <p:spPr>
          <a:xfrm rot="16200000" flipH="1">
            <a:off x="2688876" y="2481062"/>
            <a:ext cx="862087" cy="2884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Elbow Connector 105">
            <a:extLst>
              <a:ext uri="{FF2B5EF4-FFF2-40B4-BE49-F238E27FC236}">
                <a16:creationId xmlns:a16="http://schemas.microsoft.com/office/drawing/2014/main" id="{FAB7955E-6C36-C845-B987-C3FEAFE1E1A9}"/>
              </a:ext>
            </a:extLst>
          </p:cNvPr>
          <p:cNvCxnSpPr>
            <a:stCxn id="14" idx="2"/>
            <a:endCxn id="44" idx="1"/>
          </p:cNvCxnSpPr>
          <p:nvPr/>
        </p:nvCxnSpPr>
        <p:spPr>
          <a:xfrm rot="16200000" flipH="1">
            <a:off x="2512385" y="2657553"/>
            <a:ext cx="1215069" cy="2884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Elbow Connector 107">
            <a:extLst>
              <a:ext uri="{FF2B5EF4-FFF2-40B4-BE49-F238E27FC236}">
                <a16:creationId xmlns:a16="http://schemas.microsoft.com/office/drawing/2014/main" id="{77EDEF00-1D52-C447-B334-0C89BEA91237}"/>
              </a:ext>
            </a:extLst>
          </p:cNvPr>
          <p:cNvCxnSpPr>
            <a:stCxn id="14" idx="2"/>
            <a:endCxn id="45" idx="1"/>
          </p:cNvCxnSpPr>
          <p:nvPr/>
        </p:nvCxnSpPr>
        <p:spPr>
          <a:xfrm rot="16200000" flipH="1">
            <a:off x="2340930" y="2829008"/>
            <a:ext cx="1557978" cy="2884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Elbow Connector 109">
            <a:extLst>
              <a:ext uri="{FF2B5EF4-FFF2-40B4-BE49-F238E27FC236}">
                <a16:creationId xmlns:a16="http://schemas.microsoft.com/office/drawing/2014/main" id="{805A84CF-D2C2-DA4E-8958-F1EFB103700A}"/>
              </a:ext>
            </a:extLst>
          </p:cNvPr>
          <p:cNvCxnSpPr>
            <a:stCxn id="22" idx="2"/>
            <a:endCxn id="76" idx="1"/>
          </p:cNvCxnSpPr>
          <p:nvPr/>
        </p:nvCxnSpPr>
        <p:spPr>
          <a:xfrm rot="16200000" flipH="1">
            <a:off x="7149741" y="2376013"/>
            <a:ext cx="510145" cy="1465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Elbow Connector 111">
            <a:extLst>
              <a:ext uri="{FF2B5EF4-FFF2-40B4-BE49-F238E27FC236}">
                <a16:creationId xmlns:a16="http://schemas.microsoft.com/office/drawing/2014/main" id="{EBA6ED20-DAF5-0F4C-81BD-AD396B65F3DB}"/>
              </a:ext>
            </a:extLst>
          </p:cNvPr>
          <p:cNvCxnSpPr>
            <a:stCxn id="22" idx="2"/>
            <a:endCxn id="77" idx="1"/>
          </p:cNvCxnSpPr>
          <p:nvPr/>
        </p:nvCxnSpPr>
        <p:spPr>
          <a:xfrm rot="16200000" flipH="1">
            <a:off x="6977043" y="2548711"/>
            <a:ext cx="855540" cy="1465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Elbow Connector 113">
            <a:extLst>
              <a:ext uri="{FF2B5EF4-FFF2-40B4-BE49-F238E27FC236}">
                <a16:creationId xmlns:a16="http://schemas.microsoft.com/office/drawing/2014/main" id="{A5E02B76-CA79-934E-88A2-904B105FAE21}"/>
              </a:ext>
            </a:extLst>
          </p:cNvPr>
          <p:cNvCxnSpPr>
            <a:stCxn id="22" idx="2"/>
            <a:endCxn id="78" idx="1"/>
          </p:cNvCxnSpPr>
          <p:nvPr/>
        </p:nvCxnSpPr>
        <p:spPr>
          <a:xfrm rot="16200000" flipH="1">
            <a:off x="6800552" y="2725202"/>
            <a:ext cx="1208522" cy="1465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Elbow Connector 115">
            <a:extLst>
              <a:ext uri="{FF2B5EF4-FFF2-40B4-BE49-F238E27FC236}">
                <a16:creationId xmlns:a16="http://schemas.microsoft.com/office/drawing/2014/main" id="{8B21BCF5-DBEE-5140-A62B-E70BF9A5514A}"/>
              </a:ext>
            </a:extLst>
          </p:cNvPr>
          <p:cNvCxnSpPr>
            <a:stCxn id="22" idx="2"/>
            <a:endCxn id="79" idx="1"/>
          </p:cNvCxnSpPr>
          <p:nvPr/>
        </p:nvCxnSpPr>
        <p:spPr>
          <a:xfrm rot="16200000" flipH="1">
            <a:off x="6629098" y="2896656"/>
            <a:ext cx="1551431" cy="1465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9">
            <a:extLst>
              <a:ext uri="{FF2B5EF4-FFF2-40B4-BE49-F238E27FC236}">
                <a16:creationId xmlns:a16="http://schemas.microsoft.com/office/drawing/2014/main" id="{807CA63F-0703-C941-BA41-7C2D54DA9204}"/>
              </a:ext>
            </a:extLst>
          </p:cNvPr>
          <p:cNvCxnSpPr>
            <a:stCxn id="22" idx="2"/>
            <a:endCxn id="81" idx="1"/>
          </p:cNvCxnSpPr>
          <p:nvPr/>
        </p:nvCxnSpPr>
        <p:spPr>
          <a:xfrm rot="16200000" flipH="1">
            <a:off x="6452818" y="3072936"/>
            <a:ext cx="1903991" cy="1465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21" name="Rounded Rectangle 120">
            <a:extLst>
              <a:ext uri="{FF2B5EF4-FFF2-40B4-BE49-F238E27FC236}">
                <a16:creationId xmlns:a16="http://schemas.microsoft.com/office/drawing/2014/main" id="{58561D39-0AD1-4D42-8E0D-409789498946}"/>
              </a:ext>
            </a:extLst>
          </p:cNvPr>
          <p:cNvSpPr/>
          <p:nvPr/>
        </p:nvSpPr>
        <p:spPr>
          <a:xfrm>
            <a:off x="547297" y="3946716"/>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CMA-ES</a:t>
            </a:r>
            <a:endParaRPr lang="en-TR" sz="800" dirty="0">
              <a:solidFill>
                <a:schemeClr val="tx1"/>
              </a:solidFill>
            </a:endParaRPr>
          </a:p>
        </p:txBody>
      </p:sp>
      <p:sp>
        <p:nvSpPr>
          <p:cNvPr id="122" name="Rounded Rectangle 121">
            <a:extLst>
              <a:ext uri="{FF2B5EF4-FFF2-40B4-BE49-F238E27FC236}">
                <a16:creationId xmlns:a16="http://schemas.microsoft.com/office/drawing/2014/main" id="{1277E37A-6238-FB47-8AED-03256CD4A946}"/>
              </a:ext>
            </a:extLst>
          </p:cNvPr>
          <p:cNvSpPr/>
          <p:nvPr/>
        </p:nvSpPr>
        <p:spPr>
          <a:xfrm>
            <a:off x="1954463" y="3817302"/>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ACKTR</a:t>
            </a:r>
            <a:endParaRPr lang="en-TR" sz="800" dirty="0">
              <a:solidFill>
                <a:schemeClr val="tx1"/>
              </a:solidFill>
            </a:endParaRPr>
          </a:p>
        </p:txBody>
      </p:sp>
      <p:cxnSp>
        <p:nvCxnSpPr>
          <p:cNvPr id="124" name="Elbow Connector 123">
            <a:extLst>
              <a:ext uri="{FF2B5EF4-FFF2-40B4-BE49-F238E27FC236}">
                <a16:creationId xmlns:a16="http://schemas.microsoft.com/office/drawing/2014/main" id="{BF24DBD3-1262-F443-AC37-CAE0FC96FBC9}"/>
              </a:ext>
            </a:extLst>
          </p:cNvPr>
          <p:cNvCxnSpPr>
            <a:stCxn id="13" idx="2"/>
            <a:endCxn id="121" idx="3"/>
          </p:cNvCxnSpPr>
          <p:nvPr/>
        </p:nvCxnSpPr>
        <p:spPr>
          <a:xfrm rot="5400000">
            <a:off x="650166" y="3001305"/>
            <a:ext cx="1894340" cy="2802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Elbow Connector 125">
            <a:extLst>
              <a:ext uri="{FF2B5EF4-FFF2-40B4-BE49-F238E27FC236}">
                <a16:creationId xmlns:a16="http://schemas.microsoft.com/office/drawing/2014/main" id="{FA2D3BA2-0FEB-2843-996E-8D051A0ECC19}"/>
              </a:ext>
            </a:extLst>
          </p:cNvPr>
          <p:cNvCxnSpPr>
            <a:stCxn id="13" idx="2"/>
            <a:endCxn id="122" idx="1"/>
          </p:cNvCxnSpPr>
          <p:nvPr/>
        </p:nvCxnSpPr>
        <p:spPr>
          <a:xfrm rot="16200000" flipH="1">
            <a:off x="963487" y="2968187"/>
            <a:ext cx="1764926" cy="2170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684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A1CD1D-A55C-3441-961B-9A977658FD41}"/>
              </a:ext>
            </a:extLst>
          </p:cNvPr>
          <p:cNvSpPr>
            <a:spLocks noGrp="1"/>
          </p:cNvSpPr>
          <p:nvPr>
            <p:ph type="title"/>
          </p:nvPr>
        </p:nvSpPr>
        <p:spPr/>
        <p:txBody>
          <a:bodyPr/>
          <a:lstStyle/>
          <a:p>
            <a:r>
              <a:rPr lang="ru-RU" dirty="0"/>
              <a:t>Алгоритмы </a:t>
            </a:r>
            <a:r>
              <a:rPr lang="en-US" dirty="0"/>
              <a:t>RL</a:t>
            </a:r>
            <a:r>
              <a:rPr lang="ru-RU" dirty="0"/>
              <a:t> на курсе</a:t>
            </a:r>
            <a:endParaRPr lang="en-TR" dirty="0"/>
          </a:p>
        </p:txBody>
      </p:sp>
      <p:sp>
        <p:nvSpPr>
          <p:cNvPr id="5" name="Rounded Rectangle 4">
            <a:extLst>
              <a:ext uri="{FF2B5EF4-FFF2-40B4-BE49-F238E27FC236}">
                <a16:creationId xmlns:a16="http://schemas.microsoft.com/office/drawing/2014/main" id="{2B23CBB6-9E3B-5D4A-ABE9-B9AA7A6458FA}"/>
              </a:ext>
            </a:extLst>
          </p:cNvPr>
          <p:cNvSpPr/>
          <p:nvPr/>
        </p:nvSpPr>
        <p:spPr>
          <a:xfrm>
            <a:off x="4035020" y="1091429"/>
            <a:ext cx="1073960" cy="438214"/>
          </a:xfrm>
          <a:prstGeom prst="roundRect">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RL Algorithms</a:t>
            </a:r>
          </a:p>
        </p:txBody>
      </p:sp>
      <p:sp>
        <p:nvSpPr>
          <p:cNvPr id="6" name="Rounded Rectangle 5">
            <a:extLst>
              <a:ext uri="{FF2B5EF4-FFF2-40B4-BE49-F238E27FC236}">
                <a16:creationId xmlns:a16="http://schemas.microsoft.com/office/drawing/2014/main" id="{7ACE2439-344B-844B-9867-EB4C6A5132A8}"/>
              </a:ext>
            </a:extLst>
          </p:cNvPr>
          <p:cNvSpPr/>
          <p:nvPr/>
        </p:nvSpPr>
        <p:spPr>
          <a:xfrm>
            <a:off x="1872452" y="1091429"/>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Model-free</a:t>
            </a:r>
          </a:p>
        </p:txBody>
      </p:sp>
      <p:sp>
        <p:nvSpPr>
          <p:cNvPr id="7" name="Rounded Rectangle 6">
            <a:extLst>
              <a:ext uri="{FF2B5EF4-FFF2-40B4-BE49-F238E27FC236}">
                <a16:creationId xmlns:a16="http://schemas.microsoft.com/office/drawing/2014/main" id="{AAED1F50-6B5D-2347-9EE4-2CD4BAABD013}"/>
              </a:ext>
            </a:extLst>
          </p:cNvPr>
          <p:cNvSpPr/>
          <p:nvPr/>
        </p:nvSpPr>
        <p:spPr>
          <a:xfrm>
            <a:off x="6197589" y="1091429"/>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Model-based</a:t>
            </a:r>
          </a:p>
        </p:txBody>
      </p:sp>
      <p:cxnSp>
        <p:nvCxnSpPr>
          <p:cNvPr id="9" name="Elbow Connector 8">
            <a:extLst>
              <a:ext uri="{FF2B5EF4-FFF2-40B4-BE49-F238E27FC236}">
                <a16:creationId xmlns:a16="http://schemas.microsoft.com/office/drawing/2014/main" id="{2C5F1E56-FF27-B04C-83E6-4B92D82FAD0C}"/>
              </a:ext>
            </a:extLst>
          </p:cNvPr>
          <p:cNvCxnSpPr>
            <a:cxnSpLocks/>
            <a:stCxn id="5" idx="1"/>
            <a:endCxn id="6" idx="3"/>
          </p:cNvCxnSpPr>
          <p:nvPr/>
        </p:nvCxnSpPr>
        <p:spPr>
          <a:xfrm flipH="1">
            <a:off x="2946412" y="1310536"/>
            <a:ext cx="10886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8">
            <a:extLst>
              <a:ext uri="{FF2B5EF4-FFF2-40B4-BE49-F238E27FC236}">
                <a16:creationId xmlns:a16="http://schemas.microsoft.com/office/drawing/2014/main" id="{6A120926-8349-524F-BD9A-68375F46F4EB}"/>
              </a:ext>
            </a:extLst>
          </p:cNvPr>
          <p:cNvCxnSpPr>
            <a:cxnSpLocks/>
            <a:stCxn id="5" idx="3"/>
            <a:endCxn id="7" idx="1"/>
          </p:cNvCxnSpPr>
          <p:nvPr/>
        </p:nvCxnSpPr>
        <p:spPr>
          <a:xfrm>
            <a:off x="5108980" y="1310536"/>
            <a:ext cx="108860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2EF20AD9-97B3-6F43-B41A-BADC332B23D1}"/>
              </a:ext>
            </a:extLst>
          </p:cNvPr>
          <p:cNvSpPr/>
          <p:nvPr/>
        </p:nvSpPr>
        <p:spPr>
          <a:xfrm>
            <a:off x="1200458" y="1756023"/>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Policy Optimization</a:t>
            </a:r>
          </a:p>
        </p:txBody>
      </p:sp>
      <p:sp>
        <p:nvSpPr>
          <p:cNvPr id="14" name="Rounded Rectangle 13">
            <a:extLst>
              <a:ext uri="{FF2B5EF4-FFF2-40B4-BE49-F238E27FC236}">
                <a16:creationId xmlns:a16="http://schemas.microsoft.com/office/drawing/2014/main" id="{9A2D8CAF-78EF-454A-B4BE-AB77D861A731}"/>
              </a:ext>
            </a:extLst>
          </p:cNvPr>
          <p:cNvSpPr/>
          <p:nvPr/>
        </p:nvSpPr>
        <p:spPr>
          <a:xfrm>
            <a:off x="2438721" y="1756023"/>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Q-Learning</a:t>
            </a:r>
          </a:p>
        </p:txBody>
      </p:sp>
      <p:cxnSp>
        <p:nvCxnSpPr>
          <p:cNvPr id="15" name="Elbow Connector 8">
            <a:extLst>
              <a:ext uri="{FF2B5EF4-FFF2-40B4-BE49-F238E27FC236}">
                <a16:creationId xmlns:a16="http://schemas.microsoft.com/office/drawing/2014/main" id="{7E9E6EFB-EB94-4440-B564-66C2386C179B}"/>
              </a:ext>
            </a:extLst>
          </p:cNvPr>
          <p:cNvCxnSpPr>
            <a:cxnSpLocks/>
            <a:stCxn id="6" idx="2"/>
            <a:endCxn id="13" idx="0"/>
          </p:cNvCxnSpPr>
          <p:nvPr/>
        </p:nvCxnSpPr>
        <p:spPr>
          <a:xfrm rot="5400000">
            <a:off x="1960245" y="1306836"/>
            <a:ext cx="226380" cy="67199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8">
            <a:extLst>
              <a:ext uri="{FF2B5EF4-FFF2-40B4-BE49-F238E27FC236}">
                <a16:creationId xmlns:a16="http://schemas.microsoft.com/office/drawing/2014/main" id="{83736521-F6E9-BF45-B905-73B89A805F21}"/>
              </a:ext>
            </a:extLst>
          </p:cNvPr>
          <p:cNvCxnSpPr>
            <a:cxnSpLocks/>
            <a:stCxn id="6" idx="2"/>
            <a:endCxn id="14" idx="0"/>
          </p:cNvCxnSpPr>
          <p:nvPr/>
        </p:nvCxnSpPr>
        <p:spPr>
          <a:xfrm rot="16200000" flipH="1">
            <a:off x="2579376" y="1359698"/>
            <a:ext cx="226380" cy="566269"/>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a:extLst>
              <a:ext uri="{FF2B5EF4-FFF2-40B4-BE49-F238E27FC236}">
                <a16:creationId xmlns:a16="http://schemas.microsoft.com/office/drawing/2014/main" id="{95151AB6-889C-6B4A-B2B6-41CCAAF9496A}"/>
              </a:ext>
            </a:extLst>
          </p:cNvPr>
          <p:cNvSpPr/>
          <p:nvPr/>
        </p:nvSpPr>
        <p:spPr>
          <a:xfrm>
            <a:off x="5555996" y="1756023"/>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Learn Model</a:t>
            </a:r>
          </a:p>
        </p:txBody>
      </p:sp>
      <p:sp>
        <p:nvSpPr>
          <p:cNvPr id="22" name="Rounded Rectangle 21">
            <a:extLst>
              <a:ext uri="{FF2B5EF4-FFF2-40B4-BE49-F238E27FC236}">
                <a16:creationId xmlns:a16="http://schemas.microsoft.com/office/drawing/2014/main" id="{BF6A4774-8494-3A47-9649-62287262141F}"/>
              </a:ext>
            </a:extLst>
          </p:cNvPr>
          <p:cNvSpPr/>
          <p:nvPr/>
        </p:nvSpPr>
        <p:spPr>
          <a:xfrm>
            <a:off x="6794537" y="1756023"/>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Given Model</a:t>
            </a:r>
          </a:p>
        </p:txBody>
      </p:sp>
      <p:cxnSp>
        <p:nvCxnSpPr>
          <p:cNvPr id="29" name="Elbow Connector 8">
            <a:extLst>
              <a:ext uri="{FF2B5EF4-FFF2-40B4-BE49-F238E27FC236}">
                <a16:creationId xmlns:a16="http://schemas.microsoft.com/office/drawing/2014/main" id="{83BF5E0B-D9E2-A44C-A3C3-1EC7E7EF82B3}"/>
              </a:ext>
            </a:extLst>
          </p:cNvPr>
          <p:cNvCxnSpPr>
            <a:cxnSpLocks/>
            <a:stCxn id="7" idx="2"/>
            <a:endCxn id="22" idx="0"/>
          </p:cNvCxnSpPr>
          <p:nvPr/>
        </p:nvCxnSpPr>
        <p:spPr>
          <a:xfrm rot="16200000" flipH="1">
            <a:off x="6919853" y="1344359"/>
            <a:ext cx="226380" cy="596948"/>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8">
            <a:extLst>
              <a:ext uri="{FF2B5EF4-FFF2-40B4-BE49-F238E27FC236}">
                <a16:creationId xmlns:a16="http://schemas.microsoft.com/office/drawing/2014/main" id="{BE91FF24-2607-0F45-A2CB-E20F82CC51BA}"/>
              </a:ext>
            </a:extLst>
          </p:cNvPr>
          <p:cNvCxnSpPr>
            <a:cxnSpLocks/>
            <a:stCxn id="7" idx="2"/>
            <a:endCxn id="21" idx="0"/>
          </p:cNvCxnSpPr>
          <p:nvPr/>
        </p:nvCxnSpPr>
        <p:spPr>
          <a:xfrm rot="5400000">
            <a:off x="6300583" y="1322037"/>
            <a:ext cx="226380" cy="641593"/>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ounded Rectangle 35">
            <a:extLst>
              <a:ext uri="{FF2B5EF4-FFF2-40B4-BE49-F238E27FC236}">
                <a16:creationId xmlns:a16="http://schemas.microsoft.com/office/drawing/2014/main" id="{CFC80BF1-067B-C54B-ABF2-06C43862B832}"/>
              </a:ext>
            </a:extLst>
          </p:cNvPr>
          <p:cNvSpPr/>
          <p:nvPr/>
        </p:nvSpPr>
        <p:spPr>
          <a:xfrm>
            <a:off x="547297" y="2914110"/>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A2C / A3C</a:t>
            </a:r>
          </a:p>
        </p:txBody>
      </p:sp>
      <p:sp>
        <p:nvSpPr>
          <p:cNvPr id="37" name="Rounded Rectangle 36">
            <a:extLst>
              <a:ext uri="{FF2B5EF4-FFF2-40B4-BE49-F238E27FC236}">
                <a16:creationId xmlns:a16="http://schemas.microsoft.com/office/drawing/2014/main" id="{152C766A-5AD8-FB4D-9B63-93A31BAA6E8E}"/>
              </a:ext>
            </a:extLst>
          </p:cNvPr>
          <p:cNvSpPr/>
          <p:nvPr/>
        </p:nvSpPr>
        <p:spPr>
          <a:xfrm>
            <a:off x="547297" y="3260880"/>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PPO</a:t>
            </a:r>
          </a:p>
        </p:txBody>
      </p:sp>
      <p:sp>
        <p:nvSpPr>
          <p:cNvPr id="38" name="Rounded Rectangle 37">
            <a:extLst>
              <a:ext uri="{FF2B5EF4-FFF2-40B4-BE49-F238E27FC236}">
                <a16:creationId xmlns:a16="http://schemas.microsoft.com/office/drawing/2014/main" id="{CD991E71-A838-5D49-ACE8-E69497F662F4}"/>
              </a:ext>
            </a:extLst>
          </p:cNvPr>
          <p:cNvSpPr/>
          <p:nvPr/>
        </p:nvSpPr>
        <p:spPr>
          <a:xfrm>
            <a:off x="547297" y="3610354"/>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TRPO</a:t>
            </a:r>
          </a:p>
        </p:txBody>
      </p:sp>
      <p:sp>
        <p:nvSpPr>
          <p:cNvPr id="39" name="Rounded Rectangle 38">
            <a:extLst>
              <a:ext uri="{FF2B5EF4-FFF2-40B4-BE49-F238E27FC236}">
                <a16:creationId xmlns:a16="http://schemas.microsoft.com/office/drawing/2014/main" id="{F247219A-A6CB-3744-9730-7766985B2E8B}"/>
              </a:ext>
            </a:extLst>
          </p:cNvPr>
          <p:cNvSpPr/>
          <p:nvPr/>
        </p:nvSpPr>
        <p:spPr>
          <a:xfrm>
            <a:off x="547297" y="2543969"/>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DDPG</a:t>
            </a:r>
          </a:p>
        </p:txBody>
      </p:sp>
      <p:sp>
        <p:nvSpPr>
          <p:cNvPr id="40" name="Rounded Rectangle 39">
            <a:extLst>
              <a:ext uri="{FF2B5EF4-FFF2-40B4-BE49-F238E27FC236}">
                <a16:creationId xmlns:a16="http://schemas.microsoft.com/office/drawing/2014/main" id="{26CE7CE8-E53F-914A-B91F-A39CAA5B306B}"/>
              </a:ext>
            </a:extLst>
          </p:cNvPr>
          <p:cNvSpPr/>
          <p:nvPr/>
        </p:nvSpPr>
        <p:spPr>
          <a:xfrm>
            <a:off x="1966738" y="3119684"/>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TD3</a:t>
            </a:r>
          </a:p>
        </p:txBody>
      </p:sp>
      <p:sp>
        <p:nvSpPr>
          <p:cNvPr id="41" name="Rounded Rectangle 40">
            <a:extLst>
              <a:ext uri="{FF2B5EF4-FFF2-40B4-BE49-F238E27FC236}">
                <a16:creationId xmlns:a16="http://schemas.microsoft.com/office/drawing/2014/main" id="{7CA36081-543C-9D46-B5F7-B390ED9ACD31}"/>
              </a:ext>
            </a:extLst>
          </p:cNvPr>
          <p:cNvSpPr/>
          <p:nvPr/>
        </p:nvSpPr>
        <p:spPr>
          <a:xfrm>
            <a:off x="1966738" y="3468493"/>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SAC</a:t>
            </a:r>
          </a:p>
        </p:txBody>
      </p:sp>
      <p:sp>
        <p:nvSpPr>
          <p:cNvPr id="42" name="Rounded Rectangle 41">
            <a:extLst>
              <a:ext uri="{FF2B5EF4-FFF2-40B4-BE49-F238E27FC236}">
                <a16:creationId xmlns:a16="http://schemas.microsoft.com/office/drawing/2014/main" id="{D4F35B5B-7159-AD4D-B4A8-147B6E7A311E}"/>
              </a:ext>
            </a:extLst>
          </p:cNvPr>
          <p:cNvSpPr/>
          <p:nvPr/>
        </p:nvSpPr>
        <p:spPr>
          <a:xfrm>
            <a:off x="3264137" y="2569068"/>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DQN</a:t>
            </a:r>
          </a:p>
        </p:txBody>
      </p:sp>
      <p:sp>
        <p:nvSpPr>
          <p:cNvPr id="43" name="Rounded Rectangle 42">
            <a:extLst>
              <a:ext uri="{FF2B5EF4-FFF2-40B4-BE49-F238E27FC236}">
                <a16:creationId xmlns:a16="http://schemas.microsoft.com/office/drawing/2014/main" id="{87A9BB0D-89C5-5744-AC9F-3DDD6F10096F}"/>
              </a:ext>
            </a:extLst>
          </p:cNvPr>
          <p:cNvSpPr/>
          <p:nvPr/>
        </p:nvSpPr>
        <p:spPr>
          <a:xfrm>
            <a:off x="3264137" y="2914463"/>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C51</a:t>
            </a:r>
          </a:p>
        </p:txBody>
      </p:sp>
      <p:sp>
        <p:nvSpPr>
          <p:cNvPr id="44" name="Rounded Rectangle 43">
            <a:extLst>
              <a:ext uri="{FF2B5EF4-FFF2-40B4-BE49-F238E27FC236}">
                <a16:creationId xmlns:a16="http://schemas.microsoft.com/office/drawing/2014/main" id="{DB6F9911-FE1A-6943-9379-56F7C463169F}"/>
              </a:ext>
            </a:extLst>
          </p:cNvPr>
          <p:cNvSpPr/>
          <p:nvPr/>
        </p:nvSpPr>
        <p:spPr>
          <a:xfrm>
            <a:off x="3264137" y="3267445"/>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QR-DQN</a:t>
            </a:r>
          </a:p>
        </p:txBody>
      </p:sp>
      <p:sp>
        <p:nvSpPr>
          <p:cNvPr id="45" name="Rounded Rectangle 44">
            <a:extLst>
              <a:ext uri="{FF2B5EF4-FFF2-40B4-BE49-F238E27FC236}">
                <a16:creationId xmlns:a16="http://schemas.microsoft.com/office/drawing/2014/main" id="{71F9E737-35EA-A749-A181-C6027FDC30F1}"/>
              </a:ext>
            </a:extLst>
          </p:cNvPr>
          <p:cNvSpPr/>
          <p:nvPr/>
        </p:nvSpPr>
        <p:spPr>
          <a:xfrm>
            <a:off x="3264137" y="3610354"/>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HER</a:t>
            </a:r>
          </a:p>
        </p:txBody>
      </p:sp>
      <p:cxnSp>
        <p:nvCxnSpPr>
          <p:cNvPr id="47" name="Elbow Connector 46">
            <a:extLst>
              <a:ext uri="{FF2B5EF4-FFF2-40B4-BE49-F238E27FC236}">
                <a16:creationId xmlns:a16="http://schemas.microsoft.com/office/drawing/2014/main" id="{06D0CAAB-142B-AA43-9ADA-3673608C55C5}"/>
              </a:ext>
            </a:extLst>
          </p:cNvPr>
          <p:cNvCxnSpPr>
            <a:cxnSpLocks/>
            <a:stCxn id="13" idx="2"/>
            <a:endCxn id="39" idx="3"/>
          </p:cNvCxnSpPr>
          <p:nvPr/>
        </p:nvCxnSpPr>
        <p:spPr>
          <a:xfrm rot="5400000">
            <a:off x="1351540" y="2299931"/>
            <a:ext cx="491593" cy="2802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A6A1883F-97C0-8E42-B68C-4D8A3E690044}"/>
              </a:ext>
            </a:extLst>
          </p:cNvPr>
          <p:cNvCxnSpPr>
            <a:cxnSpLocks/>
            <a:stCxn id="13" idx="2"/>
            <a:endCxn id="36" idx="3"/>
          </p:cNvCxnSpPr>
          <p:nvPr/>
        </p:nvCxnSpPr>
        <p:spPr>
          <a:xfrm rot="5400000">
            <a:off x="1166469" y="2485002"/>
            <a:ext cx="861734" cy="2802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61ADBE9E-8E72-E643-90AD-D36F51ECA0E9}"/>
              </a:ext>
            </a:extLst>
          </p:cNvPr>
          <p:cNvCxnSpPr>
            <a:cxnSpLocks/>
            <a:stCxn id="13" idx="2"/>
            <a:endCxn id="37" idx="3"/>
          </p:cNvCxnSpPr>
          <p:nvPr/>
        </p:nvCxnSpPr>
        <p:spPr>
          <a:xfrm rot="5400000">
            <a:off x="993084" y="2658387"/>
            <a:ext cx="1208504" cy="2802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a:extLst>
              <a:ext uri="{FF2B5EF4-FFF2-40B4-BE49-F238E27FC236}">
                <a16:creationId xmlns:a16="http://schemas.microsoft.com/office/drawing/2014/main" id="{1C4CD73A-5DEA-9A44-A23D-425D3C792981}"/>
              </a:ext>
            </a:extLst>
          </p:cNvPr>
          <p:cNvCxnSpPr>
            <a:cxnSpLocks/>
            <a:stCxn id="13" idx="2"/>
            <a:endCxn id="38" idx="3"/>
          </p:cNvCxnSpPr>
          <p:nvPr/>
        </p:nvCxnSpPr>
        <p:spPr>
          <a:xfrm rot="5400000">
            <a:off x="818347" y="2833124"/>
            <a:ext cx="1557978" cy="2802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ounded Rectangle 57">
            <a:extLst>
              <a:ext uri="{FF2B5EF4-FFF2-40B4-BE49-F238E27FC236}">
                <a16:creationId xmlns:a16="http://schemas.microsoft.com/office/drawing/2014/main" id="{78EA0B56-8CD3-8A43-8E4D-1B73B5ADD86E}"/>
              </a:ext>
            </a:extLst>
          </p:cNvPr>
          <p:cNvSpPr/>
          <p:nvPr/>
        </p:nvSpPr>
        <p:spPr>
          <a:xfrm>
            <a:off x="5023201" y="2562521"/>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World Models</a:t>
            </a:r>
          </a:p>
        </p:txBody>
      </p:sp>
      <p:sp>
        <p:nvSpPr>
          <p:cNvPr id="59" name="Rounded Rectangle 58">
            <a:extLst>
              <a:ext uri="{FF2B5EF4-FFF2-40B4-BE49-F238E27FC236}">
                <a16:creationId xmlns:a16="http://schemas.microsoft.com/office/drawing/2014/main" id="{D0B021F0-1C53-454E-B7F2-400671DE037D}"/>
              </a:ext>
            </a:extLst>
          </p:cNvPr>
          <p:cNvSpPr/>
          <p:nvPr/>
        </p:nvSpPr>
        <p:spPr>
          <a:xfrm>
            <a:off x="5023201" y="2907916"/>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I2A</a:t>
            </a:r>
          </a:p>
        </p:txBody>
      </p:sp>
      <p:sp>
        <p:nvSpPr>
          <p:cNvPr id="60" name="Rounded Rectangle 59">
            <a:extLst>
              <a:ext uri="{FF2B5EF4-FFF2-40B4-BE49-F238E27FC236}">
                <a16:creationId xmlns:a16="http://schemas.microsoft.com/office/drawing/2014/main" id="{5E539C7B-77B2-514D-8EE8-DACC1367D040}"/>
              </a:ext>
            </a:extLst>
          </p:cNvPr>
          <p:cNvSpPr/>
          <p:nvPr/>
        </p:nvSpPr>
        <p:spPr>
          <a:xfrm>
            <a:off x="5023201" y="3260898"/>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MBMF</a:t>
            </a:r>
          </a:p>
        </p:txBody>
      </p:sp>
      <p:sp>
        <p:nvSpPr>
          <p:cNvPr id="61" name="Rounded Rectangle 60">
            <a:extLst>
              <a:ext uri="{FF2B5EF4-FFF2-40B4-BE49-F238E27FC236}">
                <a16:creationId xmlns:a16="http://schemas.microsoft.com/office/drawing/2014/main" id="{24D89253-0737-1B41-8BE9-C055A1FB2521}"/>
              </a:ext>
            </a:extLst>
          </p:cNvPr>
          <p:cNvSpPr/>
          <p:nvPr/>
        </p:nvSpPr>
        <p:spPr>
          <a:xfrm>
            <a:off x="5023201" y="3603807"/>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MBVE</a:t>
            </a:r>
          </a:p>
        </p:txBody>
      </p:sp>
      <p:sp>
        <p:nvSpPr>
          <p:cNvPr id="62" name="Rounded Rectangle 61">
            <a:extLst>
              <a:ext uri="{FF2B5EF4-FFF2-40B4-BE49-F238E27FC236}">
                <a16:creationId xmlns:a16="http://schemas.microsoft.com/office/drawing/2014/main" id="{C333A2A8-E82E-A442-AE62-1DC94F2F7E23}"/>
              </a:ext>
            </a:extLst>
          </p:cNvPr>
          <p:cNvSpPr/>
          <p:nvPr/>
        </p:nvSpPr>
        <p:spPr>
          <a:xfrm>
            <a:off x="5023201" y="3946716"/>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AlphaZero</a:t>
            </a:r>
          </a:p>
        </p:txBody>
      </p:sp>
      <p:sp>
        <p:nvSpPr>
          <p:cNvPr id="76" name="Rounded Rectangle 75">
            <a:extLst>
              <a:ext uri="{FF2B5EF4-FFF2-40B4-BE49-F238E27FC236}">
                <a16:creationId xmlns:a16="http://schemas.microsoft.com/office/drawing/2014/main" id="{33849C13-F259-064B-B81E-295633ACDDAB}"/>
              </a:ext>
            </a:extLst>
          </p:cNvPr>
          <p:cNvSpPr/>
          <p:nvPr/>
        </p:nvSpPr>
        <p:spPr>
          <a:xfrm>
            <a:off x="7478109" y="2562521"/>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DP</a:t>
            </a:r>
          </a:p>
        </p:txBody>
      </p:sp>
      <p:sp>
        <p:nvSpPr>
          <p:cNvPr id="77" name="Rounded Rectangle 76">
            <a:extLst>
              <a:ext uri="{FF2B5EF4-FFF2-40B4-BE49-F238E27FC236}">
                <a16:creationId xmlns:a16="http://schemas.microsoft.com/office/drawing/2014/main" id="{F2183135-8593-214F-AE8A-D685C1294183}"/>
              </a:ext>
            </a:extLst>
          </p:cNvPr>
          <p:cNvSpPr/>
          <p:nvPr/>
        </p:nvSpPr>
        <p:spPr>
          <a:xfrm>
            <a:off x="7478109" y="2907916"/>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LQR</a:t>
            </a:r>
          </a:p>
        </p:txBody>
      </p:sp>
      <p:sp>
        <p:nvSpPr>
          <p:cNvPr id="78" name="Rounded Rectangle 77">
            <a:extLst>
              <a:ext uri="{FF2B5EF4-FFF2-40B4-BE49-F238E27FC236}">
                <a16:creationId xmlns:a16="http://schemas.microsoft.com/office/drawing/2014/main" id="{069916BB-614D-7444-9740-3673C511EE40}"/>
              </a:ext>
            </a:extLst>
          </p:cNvPr>
          <p:cNvSpPr/>
          <p:nvPr/>
        </p:nvSpPr>
        <p:spPr>
          <a:xfrm>
            <a:off x="7478109" y="3260898"/>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MPC</a:t>
            </a:r>
          </a:p>
        </p:txBody>
      </p:sp>
      <p:sp>
        <p:nvSpPr>
          <p:cNvPr id="79" name="Rounded Rectangle 78">
            <a:extLst>
              <a:ext uri="{FF2B5EF4-FFF2-40B4-BE49-F238E27FC236}">
                <a16:creationId xmlns:a16="http://schemas.microsoft.com/office/drawing/2014/main" id="{994D8146-1C40-0349-9294-E0624C4BEF02}"/>
              </a:ext>
            </a:extLst>
          </p:cNvPr>
          <p:cNvSpPr/>
          <p:nvPr/>
        </p:nvSpPr>
        <p:spPr>
          <a:xfrm>
            <a:off x="7478109" y="3603807"/>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MCTS</a:t>
            </a:r>
          </a:p>
        </p:txBody>
      </p:sp>
      <p:sp>
        <p:nvSpPr>
          <p:cNvPr id="81" name="Rounded Rectangle 80">
            <a:extLst>
              <a:ext uri="{FF2B5EF4-FFF2-40B4-BE49-F238E27FC236}">
                <a16:creationId xmlns:a16="http://schemas.microsoft.com/office/drawing/2014/main" id="{08A0C1BB-EBA9-0748-AEBE-FEB5BBDC159E}"/>
              </a:ext>
            </a:extLst>
          </p:cNvPr>
          <p:cNvSpPr/>
          <p:nvPr/>
        </p:nvSpPr>
        <p:spPr>
          <a:xfrm>
            <a:off x="7478109" y="3956367"/>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BOMB</a:t>
            </a:r>
          </a:p>
        </p:txBody>
      </p:sp>
      <p:sp>
        <p:nvSpPr>
          <p:cNvPr id="82" name="Rounded Rectangle 81">
            <a:extLst>
              <a:ext uri="{FF2B5EF4-FFF2-40B4-BE49-F238E27FC236}">
                <a16:creationId xmlns:a16="http://schemas.microsoft.com/office/drawing/2014/main" id="{CAB5BB0F-9229-BA42-A4B4-42F9904EEA29}"/>
              </a:ext>
            </a:extLst>
          </p:cNvPr>
          <p:cNvSpPr/>
          <p:nvPr/>
        </p:nvSpPr>
        <p:spPr>
          <a:xfrm>
            <a:off x="5023201" y="4289625"/>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CEPO</a:t>
            </a:r>
            <a:endParaRPr lang="en-TR" sz="800" dirty="0">
              <a:solidFill>
                <a:schemeClr val="tx1"/>
              </a:solidFill>
            </a:endParaRPr>
          </a:p>
        </p:txBody>
      </p:sp>
      <p:cxnSp>
        <p:nvCxnSpPr>
          <p:cNvPr id="84" name="Elbow Connector 83">
            <a:extLst>
              <a:ext uri="{FF2B5EF4-FFF2-40B4-BE49-F238E27FC236}">
                <a16:creationId xmlns:a16="http://schemas.microsoft.com/office/drawing/2014/main" id="{0437038C-EAEA-1B4D-9A94-56932C245774}"/>
              </a:ext>
            </a:extLst>
          </p:cNvPr>
          <p:cNvCxnSpPr>
            <a:stCxn id="21" idx="2"/>
            <a:endCxn id="58" idx="3"/>
          </p:cNvCxnSpPr>
          <p:nvPr/>
        </p:nvCxnSpPr>
        <p:spPr>
          <a:xfrm rot="5400000">
            <a:off x="5757985" y="2369390"/>
            <a:ext cx="510145"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Elbow Connector 85">
            <a:extLst>
              <a:ext uri="{FF2B5EF4-FFF2-40B4-BE49-F238E27FC236}">
                <a16:creationId xmlns:a16="http://schemas.microsoft.com/office/drawing/2014/main" id="{ADD641D8-DBDB-D240-A539-4320862A5E00}"/>
              </a:ext>
            </a:extLst>
          </p:cNvPr>
          <p:cNvCxnSpPr>
            <a:stCxn id="21" idx="2"/>
            <a:endCxn id="59" idx="3"/>
          </p:cNvCxnSpPr>
          <p:nvPr/>
        </p:nvCxnSpPr>
        <p:spPr>
          <a:xfrm rot="5400000">
            <a:off x="5585287" y="2542088"/>
            <a:ext cx="855540"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9AB7F081-AC94-8245-8273-F800A7968C86}"/>
              </a:ext>
            </a:extLst>
          </p:cNvPr>
          <p:cNvCxnSpPr>
            <a:stCxn id="21" idx="2"/>
            <a:endCxn id="60" idx="3"/>
          </p:cNvCxnSpPr>
          <p:nvPr/>
        </p:nvCxnSpPr>
        <p:spPr>
          <a:xfrm rot="5400000">
            <a:off x="5408796" y="2718579"/>
            <a:ext cx="1208522"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E216C1AC-B4A7-2146-A502-3205AE3858AE}"/>
              </a:ext>
            </a:extLst>
          </p:cNvPr>
          <p:cNvCxnSpPr>
            <a:stCxn id="21" idx="2"/>
            <a:endCxn id="61" idx="3"/>
          </p:cNvCxnSpPr>
          <p:nvPr/>
        </p:nvCxnSpPr>
        <p:spPr>
          <a:xfrm rot="5400000">
            <a:off x="5237342" y="2890033"/>
            <a:ext cx="1551431"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Elbow Connector 91">
            <a:extLst>
              <a:ext uri="{FF2B5EF4-FFF2-40B4-BE49-F238E27FC236}">
                <a16:creationId xmlns:a16="http://schemas.microsoft.com/office/drawing/2014/main" id="{4B049A20-52AE-D947-A284-B3A9802CDEC7}"/>
              </a:ext>
            </a:extLst>
          </p:cNvPr>
          <p:cNvCxnSpPr>
            <a:stCxn id="21" idx="2"/>
            <a:endCxn id="62" idx="3"/>
          </p:cNvCxnSpPr>
          <p:nvPr/>
        </p:nvCxnSpPr>
        <p:spPr>
          <a:xfrm rot="5400000">
            <a:off x="5065887" y="3061488"/>
            <a:ext cx="1894340"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Elbow Connector 93">
            <a:extLst>
              <a:ext uri="{FF2B5EF4-FFF2-40B4-BE49-F238E27FC236}">
                <a16:creationId xmlns:a16="http://schemas.microsoft.com/office/drawing/2014/main" id="{21957C7C-B107-6645-921D-265BD4C355FD}"/>
              </a:ext>
            </a:extLst>
          </p:cNvPr>
          <p:cNvCxnSpPr>
            <a:stCxn id="21" idx="2"/>
            <a:endCxn id="82" idx="3"/>
          </p:cNvCxnSpPr>
          <p:nvPr/>
        </p:nvCxnSpPr>
        <p:spPr>
          <a:xfrm rot="5400000">
            <a:off x="4894433" y="3232942"/>
            <a:ext cx="2237249"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Elbow Connector 97">
            <a:extLst>
              <a:ext uri="{FF2B5EF4-FFF2-40B4-BE49-F238E27FC236}">
                <a16:creationId xmlns:a16="http://schemas.microsoft.com/office/drawing/2014/main" id="{36D87B16-6B00-EF47-8335-9772CBB41760}"/>
              </a:ext>
            </a:extLst>
          </p:cNvPr>
          <p:cNvCxnSpPr>
            <a:stCxn id="13" idx="2"/>
            <a:endCxn id="40" idx="1"/>
          </p:cNvCxnSpPr>
          <p:nvPr/>
        </p:nvCxnSpPr>
        <p:spPr>
          <a:xfrm rot="16200000" flipH="1">
            <a:off x="1318434" y="2613241"/>
            <a:ext cx="1067308" cy="2293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Elbow Connector 99">
            <a:extLst>
              <a:ext uri="{FF2B5EF4-FFF2-40B4-BE49-F238E27FC236}">
                <a16:creationId xmlns:a16="http://schemas.microsoft.com/office/drawing/2014/main" id="{53FEC617-80D5-BB43-A533-560D272D8A96}"/>
              </a:ext>
            </a:extLst>
          </p:cNvPr>
          <p:cNvCxnSpPr>
            <a:stCxn id="13" idx="2"/>
            <a:endCxn id="41" idx="1"/>
          </p:cNvCxnSpPr>
          <p:nvPr/>
        </p:nvCxnSpPr>
        <p:spPr>
          <a:xfrm rot="16200000" flipH="1">
            <a:off x="1144030" y="2787645"/>
            <a:ext cx="1416117" cy="2293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Elbow Connector 101">
            <a:extLst>
              <a:ext uri="{FF2B5EF4-FFF2-40B4-BE49-F238E27FC236}">
                <a16:creationId xmlns:a16="http://schemas.microsoft.com/office/drawing/2014/main" id="{DB068682-EC9B-1240-808B-8A639F70CFE7}"/>
              </a:ext>
            </a:extLst>
          </p:cNvPr>
          <p:cNvCxnSpPr>
            <a:stCxn id="14" idx="2"/>
            <a:endCxn id="42" idx="1"/>
          </p:cNvCxnSpPr>
          <p:nvPr/>
        </p:nvCxnSpPr>
        <p:spPr>
          <a:xfrm rot="16200000" flipH="1">
            <a:off x="2861573" y="2308365"/>
            <a:ext cx="516692" cy="2884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Elbow Connector 103">
            <a:extLst>
              <a:ext uri="{FF2B5EF4-FFF2-40B4-BE49-F238E27FC236}">
                <a16:creationId xmlns:a16="http://schemas.microsoft.com/office/drawing/2014/main" id="{4C7A7035-07BA-6E4F-84D4-C9E5321AB50F}"/>
              </a:ext>
            </a:extLst>
          </p:cNvPr>
          <p:cNvCxnSpPr>
            <a:stCxn id="14" idx="2"/>
            <a:endCxn id="43" idx="1"/>
          </p:cNvCxnSpPr>
          <p:nvPr/>
        </p:nvCxnSpPr>
        <p:spPr>
          <a:xfrm rot="16200000" flipH="1">
            <a:off x="2688876" y="2481062"/>
            <a:ext cx="862087" cy="2884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Elbow Connector 105">
            <a:extLst>
              <a:ext uri="{FF2B5EF4-FFF2-40B4-BE49-F238E27FC236}">
                <a16:creationId xmlns:a16="http://schemas.microsoft.com/office/drawing/2014/main" id="{FAB7955E-6C36-C845-B987-C3FEAFE1E1A9}"/>
              </a:ext>
            </a:extLst>
          </p:cNvPr>
          <p:cNvCxnSpPr>
            <a:stCxn id="14" idx="2"/>
            <a:endCxn id="44" idx="1"/>
          </p:cNvCxnSpPr>
          <p:nvPr/>
        </p:nvCxnSpPr>
        <p:spPr>
          <a:xfrm rot="16200000" flipH="1">
            <a:off x="2512385" y="2657553"/>
            <a:ext cx="1215069" cy="2884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Elbow Connector 107">
            <a:extLst>
              <a:ext uri="{FF2B5EF4-FFF2-40B4-BE49-F238E27FC236}">
                <a16:creationId xmlns:a16="http://schemas.microsoft.com/office/drawing/2014/main" id="{77EDEF00-1D52-C447-B334-0C89BEA91237}"/>
              </a:ext>
            </a:extLst>
          </p:cNvPr>
          <p:cNvCxnSpPr>
            <a:stCxn id="14" idx="2"/>
            <a:endCxn id="45" idx="1"/>
          </p:cNvCxnSpPr>
          <p:nvPr/>
        </p:nvCxnSpPr>
        <p:spPr>
          <a:xfrm rot="16200000" flipH="1">
            <a:off x="2340930" y="2829008"/>
            <a:ext cx="1557978" cy="2884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Elbow Connector 109">
            <a:extLst>
              <a:ext uri="{FF2B5EF4-FFF2-40B4-BE49-F238E27FC236}">
                <a16:creationId xmlns:a16="http://schemas.microsoft.com/office/drawing/2014/main" id="{805A84CF-D2C2-DA4E-8958-F1EFB103700A}"/>
              </a:ext>
            </a:extLst>
          </p:cNvPr>
          <p:cNvCxnSpPr>
            <a:stCxn id="22" idx="2"/>
            <a:endCxn id="76" idx="1"/>
          </p:cNvCxnSpPr>
          <p:nvPr/>
        </p:nvCxnSpPr>
        <p:spPr>
          <a:xfrm rot="16200000" flipH="1">
            <a:off x="7149741" y="2376013"/>
            <a:ext cx="510145" cy="1465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Elbow Connector 111">
            <a:extLst>
              <a:ext uri="{FF2B5EF4-FFF2-40B4-BE49-F238E27FC236}">
                <a16:creationId xmlns:a16="http://schemas.microsoft.com/office/drawing/2014/main" id="{EBA6ED20-DAF5-0F4C-81BD-AD396B65F3DB}"/>
              </a:ext>
            </a:extLst>
          </p:cNvPr>
          <p:cNvCxnSpPr>
            <a:stCxn id="22" idx="2"/>
            <a:endCxn id="77" idx="1"/>
          </p:cNvCxnSpPr>
          <p:nvPr/>
        </p:nvCxnSpPr>
        <p:spPr>
          <a:xfrm rot="16200000" flipH="1">
            <a:off x="6977043" y="2548711"/>
            <a:ext cx="855540" cy="1465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Elbow Connector 113">
            <a:extLst>
              <a:ext uri="{FF2B5EF4-FFF2-40B4-BE49-F238E27FC236}">
                <a16:creationId xmlns:a16="http://schemas.microsoft.com/office/drawing/2014/main" id="{A5E02B76-CA79-934E-88A2-904B105FAE21}"/>
              </a:ext>
            </a:extLst>
          </p:cNvPr>
          <p:cNvCxnSpPr>
            <a:stCxn id="22" idx="2"/>
            <a:endCxn id="78" idx="1"/>
          </p:cNvCxnSpPr>
          <p:nvPr/>
        </p:nvCxnSpPr>
        <p:spPr>
          <a:xfrm rot="16200000" flipH="1">
            <a:off x="6800552" y="2725202"/>
            <a:ext cx="1208522" cy="1465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Elbow Connector 115">
            <a:extLst>
              <a:ext uri="{FF2B5EF4-FFF2-40B4-BE49-F238E27FC236}">
                <a16:creationId xmlns:a16="http://schemas.microsoft.com/office/drawing/2014/main" id="{8B21BCF5-DBEE-5140-A62B-E70BF9A5514A}"/>
              </a:ext>
            </a:extLst>
          </p:cNvPr>
          <p:cNvCxnSpPr>
            <a:stCxn id="22" idx="2"/>
            <a:endCxn id="79" idx="1"/>
          </p:cNvCxnSpPr>
          <p:nvPr/>
        </p:nvCxnSpPr>
        <p:spPr>
          <a:xfrm rot="16200000" flipH="1">
            <a:off x="6629098" y="2896656"/>
            <a:ext cx="1551431" cy="1465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9">
            <a:extLst>
              <a:ext uri="{FF2B5EF4-FFF2-40B4-BE49-F238E27FC236}">
                <a16:creationId xmlns:a16="http://schemas.microsoft.com/office/drawing/2014/main" id="{807CA63F-0703-C941-BA41-7C2D54DA9204}"/>
              </a:ext>
            </a:extLst>
          </p:cNvPr>
          <p:cNvCxnSpPr>
            <a:stCxn id="22" idx="2"/>
            <a:endCxn id="81" idx="1"/>
          </p:cNvCxnSpPr>
          <p:nvPr/>
        </p:nvCxnSpPr>
        <p:spPr>
          <a:xfrm rot="16200000" flipH="1">
            <a:off x="6452818" y="3072936"/>
            <a:ext cx="1903991" cy="1465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21" name="Rounded Rectangle 120">
            <a:extLst>
              <a:ext uri="{FF2B5EF4-FFF2-40B4-BE49-F238E27FC236}">
                <a16:creationId xmlns:a16="http://schemas.microsoft.com/office/drawing/2014/main" id="{58561D39-0AD1-4D42-8E0D-409789498946}"/>
              </a:ext>
            </a:extLst>
          </p:cNvPr>
          <p:cNvSpPr/>
          <p:nvPr/>
        </p:nvSpPr>
        <p:spPr>
          <a:xfrm>
            <a:off x="547297" y="3946716"/>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CMA-ES</a:t>
            </a:r>
            <a:endParaRPr lang="en-TR" sz="800" dirty="0">
              <a:solidFill>
                <a:schemeClr val="tx1"/>
              </a:solidFill>
            </a:endParaRPr>
          </a:p>
        </p:txBody>
      </p:sp>
      <p:sp>
        <p:nvSpPr>
          <p:cNvPr id="122" name="Rounded Rectangle 121">
            <a:extLst>
              <a:ext uri="{FF2B5EF4-FFF2-40B4-BE49-F238E27FC236}">
                <a16:creationId xmlns:a16="http://schemas.microsoft.com/office/drawing/2014/main" id="{1277E37A-6238-FB47-8AED-03256CD4A946}"/>
              </a:ext>
            </a:extLst>
          </p:cNvPr>
          <p:cNvSpPr/>
          <p:nvPr/>
        </p:nvSpPr>
        <p:spPr>
          <a:xfrm>
            <a:off x="1954463" y="3817302"/>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ACKTR</a:t>
            </a:r>
            <a:endParaRPr lang="en-TR" sz="800" dirty="0">
              <a:solidFill>
                <a:schemeClr val="tx1"/>
              </a:solidFill>
            </a:endParaRPr>
          </a:p>
        </p:txBody>
      </p:sp>
      <p:cxnSp>
        <p:nvCxnSpPr>
          <p:cNvPr id="124" name="Elbow Connector 123">
            <a:extLst>
              <a:ext uri="{FF2B5EF4-FFF2-40B4-BE49-F238E27FC236}">
                <a16:creationId xmlns:a16="http://schemas.microsoft.com/office/drawing/2014/main" id="{BF24DBD3-1262-F443-AC37-CAE0FC96FBC9}"/>
              </a:ext>
            </a:extLst>
          </p:cNvPr>
          <p:cNvCxnSpPr>
            <a:stCxn id="13" idx="2"/>
            <a:endCxn id="121" idx="3"/>
          </p:cNvCxnSpPr>
          <p:nvPr/>
        </p:nvCxnSpPr>
        <p:spPr>
          <a:xfrm rot="5400000">
            <a:off x="650166" y="3001305"/>
            <a:ext cx="1894340" cy="2802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Elbow Connector 125">
            <a:extLst>
              <a:ext uri="{FF2B5EF4-FFF2-40B4-BE49-F238E27FC236}">
                <a16:creationId xmlns:a16="http://schemas.microsoft.com/office/drawing/2014/main" id="{FA2D3BA2-0FEB-2843-996E-8D051A0ECC19}"/>
              </a:ext>
            </a:extLst>
          </p:cNvPr>
          <p:cNvCxnSpPr>
            <a:stCxn id="13" idx="2"/>
            <a:endCxn id="122" idx="1"/>
          </p:cNvCxnSpPr>
          <p:nvPr/>
        </p:nvCxnSpPr>
        <p:spPr>
          <a:xfrm rot="16200000" flipH="1">
            <a:off x="963487" y="2968187"/>
            <a:ext cx="1764926" cy="2170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400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A1CD1D-A55C-3441-961B-9A977658FD41}"/>
              </a:ext>
            </a:extLst>
          </p:cNvPr>
          <p:cNvSpPr>
            <a:spLocks noGrp="1"/>
          </p:cNvSpPr>
          <p:nvPr>
            <p:ph type="title"/>
          </p:nvPr>
        </p:nvSpPr>
        <p:spPr/>
        <p:txBody>
          <a:bodyPr/>
          <a:lstStyle/>
          <a:p>
            <a:r>
              <a:rPr lang="ru-RU" dirty="0"/>
              <a:t>Алгоритмы </a:t>
            </a:r>
            <a:r>
              <a:rPr lang="en-US" dirty="0"/>
              <a:t>RL</a:t>
            </a:r>
            <a:r>
              <a:rPr lang="ru-RU" dirty="0"/>
              <a:t> сегодня</a:t>
            </a:r>
            <a:endParaRPr lang="en-TR" dirty="0"/>
          </a:p>
        </p:txBody>
      </p:sp>
      <p:sp>
        <p:nvSpPr>
          <p:cNvPr id="5" name="Rounded Rectangle 4">
            <a:extLst>
              <a:ext uri="{FF2B5EF4-FFF2-40B4-BE49-F238E27FC236}">
                <a16:creationId xmlns:a16="http://schemas.microsoft.com/office/drawing/2014/main" id="{2B23CBB6-9E3B-5D4A-ABE9-B9AA7A6458FA}"/>
              </a:ext>
            </a:extLst>
          </p:cNvPr>
          <p:cNvSpPr/>
          <p:nvPr/>
        </p:nvSpPr>
        <p:spPr>
          <a:xfrm>
            <a:off x="4035020" y="1091429"/>
            <a:ext cx="1073960" cy="438214"/>
          </a:xfrm>
          <a:prstGeom prst="roundRect">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RL Algorithms</a:t>
            </a:r>
          </a:p>
        </p:txBody>
      </p:sp>
      <p:sp>
        <p:nvSpPr>
          <p:cNvPr id="6" name="Rounded Rectangle 5">
            <a:extLst>
              <a:ext uri="{FF2B5EF4-FFF2-40B4-BE49-F238E27FC236}">
                <a16:creationId xmlns:a16="http://schemas.microsoft.com/office/drawing/2014/main" id="{7ACE2439-344B-844B-9867-EB4C6A5132A8}"/>
              </a:ext>
            </a:extLst>
          </p:cNvPr>
          <p:cNvSpPr/>
          <p:nvPr/>
        </p:nvSpPr>
        <p:spPr>
          <a:xfrm>
            <a:off x="1872452" y="1091429"/>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Model-free</a:t>
            </a:r>
          </a:p>
        </p:txBody>
      </p:sp>
      <p:sp>
        <p:nvSpPr>
          <p:cNvPr id="7" name="Rounded Rectangle 6">
            <a:extLst>
              <a:ext uri="{FF2B5EF4-FFF2-40B4-BE49-F238E27FC236}">
                <a16:creationId xmlns:a16="http://schemas.microsoft.com/office/drawing/2014/main" id="{AAED1F50-6B5D-2347-9EE4-2CD4BAABD013}"/>
              </a:ext>
            </a:extLst>
          </p:cNvPr>
          <p:cNvSpPr/>
          <p:nvPr/>
        </p:nvSpPr>
        <p:spPr>
          <a:xfrm>
            <a:off x="6197589" y="1091429"/>
            <a:ext cx="1073960" cy="438214"/>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Model-based</a:t>
            </a:r>
          </a:p>
        </p:txBody>
      </p:sp>
      <p:cxnSp>
        <p:nvCxnSpPr>
          <p:cNvPr id="9" name="Elbow Connector 8">
            <a:extLst>
              <a:ext uri="{FF2B5EF4-FFF2-40B4-BE49-F238E27FC236}">
                <a16:creationId xmlns:a16="http://schemas.microsoft.com/office/drawing/2014/main" id="{2C5F1E56-FF27-B04C-83E6-4B92D82FAD0C}"/>
              </a:ext>
            </a:extLst>
          </p:cNvPr>
          <p:cNvCxnSpPr>
            <a:cxnSpLocks/>
            <a:stCxn id="5" idx="1"/>
            <a:endCxn id="6" idx="3"/>
          </p:cNvCxnSpPr>
          <p:nvPr/>
        </p:nvCxnSpPr>
        <p:spPr>
          <a:xfrm flipH="1">
            <a:off x="2946412" y="1310536"/>
            <a:ext cx="10886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8">
            <a:extLst>
              <a:ext uri="{FF2B5EF4-FFF2-40B4-BE49-F238E27FC236}">
                <a16:creationId xmlns:a16="http://schemas.microsoft.com/office/drawing/2014/main" id="{6A120926-8349-524F-BD9A-68375F46F4EB}"/>
              </a:ext>
            </a:extLst>
          </p:cNvPr>
          <p:cNvCxnSpPr>
            <a:cxnSpLocks/>
            <a:stCxn id="5" idx="3"/>
            <a:endCxn id="7" idx="1"/>
          </p:cNvCxnSpPr>
          <p:nvPr/>
        </p:nvCxnSpPr>
        <p:spPr>
          <a:xfrm>
            <a:off x="5108980" y="1310536"/>
            <a:ext cx="1088609" cy="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2EF20AD9-97B3-6F43-B41A-BADC332B23D1}"/>
              </a:ext>
            </a:extLst>
          </p:cNvPr>
          <p:cNvSpPr/>
          <p:nvPr/>
        </p:nvSpPr>
        <p:spPr>
          <a:xfrm>
            <a:off x="1200458" y="1756023"/>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Policy Optimization</a:t>
            </a:r>
          </a:p>
        </p:txBody>
      </p:sp>
      <p:sp>
        <p:nvSpPr>
          <p:cNvPr id="14" name="Rounded Rectangle 13">
            <a:extLst>
              <a:ext uri="{FF2B5EF4-FFF2-40B4-BE49-F238E27FC236}">
                <a16:creationId xmlns:a16="http://schemas.microsoft.com/office/drawing/2014/main" id="{9A2D8CAF-78EF-454A-B4BE-AB77D861A731}"/>
              </a:ext>
            </a:extLst>
          </p:cNvPr>
          <p:cNvSpPr/>
          <p:nvPr/>
        </p:nvSpPr>
        <p:spPr>
          <a:xfrm>
            <a:off x="2438721" y="1756023"/>
            <a:ext cx="1073960" cy="438214"/>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Q-Learning</a:t>
            </a:r>
          </a:p>
        </p:txBody>
      </p:sp>
      <p:cxnSp>
        <p:nvCxnSpPr>
          <p:cNvPr id="15" name="Elbow Connector 8">
            <a:extLst>
              <a:ext uri="{FF2B5EF4-FFF2-40B4-BE49-F238E27FC236}">
                <a16:creationId xmlns:a16="http://schemas.microsoft.com/office/drawing/2014/main" id="{7E9E6EFB-EB94-4440-B564-66C2386C179B}"/>
              </a:ext>
            </a:extLst>
          </p:cNvPr>
          <p:cNvCxnSpPr>
            <a:cxnSpLocks/>
            <a:stCxn id="6" idx="2"/>
            <a:endCxn id="13" idx="0"/>
          </p:cNvCxnSpPr>
          <p:nvPr/>
        </p:nvCxnSpPr>
        <p:spPr>
          <a:xfrm rot="5400000">
            <a:off x="1960245" y="1306836"/>
            <a:ext cx="226380" cy="67199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8">
            <a:extLst>
              <a:ext uri="{FF2B5EF4-FFF2-40B4-BE49-F238E27FC236}">
                <a16:creationId xmlns:a16="http://schemas.microsoft.com/office/drawing/2014/main" id="{83736521-F6E9-BF45-B905-73B89A805F21}"/>
              </a:ext>
            </a:extLst>
          </p:cNvPr>
          <p:cNvCxnSpPr>
            <a:cxnSpLocks/>
            <a:stCxn id="6" idx="2"/>
            <a:endCxn id="14" idx="0"/>
          </p:cNvCxnSpPr>
          <p:nvPr/>
        </p:nvCxnSpPr>
        <p:spPr>
          <a:xfrm rot="16200000" flipH="1">
            <a:off x="2579376" y="1359698"/>
            <a:ext cx="226380" cy="566269"/>
          </a:xfrm>
          <a:prstGeom prst="curved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a:extLst>
              <a:ext uri="{FF2B5EF4-FFF2-40B4-BE49-F238E27FC236}">
                <a16:creationId xmlns:a16="http://schemas.microsoft.com/office/drawing/2014/main" id="{95151AB6-889C-6B4A-B2B6-41CCAAF9496A}"/>
              </a:ext>
            </a:extLst>
          </p:cNvPr>
          <p:cNvSpPr/>
          <p:nvPr/>
        </p:nvSpPr>
        <p:spPr>
          <a:xfrm>
            <a:off x="5555996" y="1756023"/>
            <a:ext cx="1073960" cy="438214"/>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Learn Model</a:t>
            </a:r>
          </a:p>
        </p:txBody>
      </p:sp>
      <p:sp>
        <p:nvSpPr>
          <p:cNvPr id="22" name="Rounded Rectangle 21">
            <a:extLst>
              <a:ext uri="{FF2B5EF4-FFF2-40B4-BE49-F238E27FC236}">
                <a16:creationId xmlns:a16="http://schemas.microsoft.com/office/drawing/2014/main" id="{BF6A4774-8494-3A47-9649-62287262141F}"/>
              </a:ext>
            </a:extLst>
          </p:cNvPr>
          <p:cNvSpPr/>
          <p:nvPr/>
        </p:nvSpPr>
        <p:spPr>
          <a:xfrm>
            <a:off x="6794537" y="1756023"/>
            <a:ext cx="1073960" cy="438214"/>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Given Model</a:t>
            </a:r>
          </a:p>
        </p:txBody>
      </p:sp>
      <p:cxnSp>
        <p:nvCxnSpPr>
          <p:cNvPr id="29" name="Elbow Connector 8">
            <a:extLst>
              <a:ext uri="{FF2B5EF4-FFF2-40B4-BE49-F238E27FC236}">
                <a16:creationId xmlns:a16="http://schemas.microsoft.com/office/drawing/2014/main" id="{83BF5E0B-D9E2-A44C-A3C3-1EC7E7EF82B3}"/>
              </a:ext>
            </a:extLst>
          </p:cNvPr>
          <p:cNvCxnSpPr>
            <a:cxnSpLocks/>
            <a:stCxn id="7" idx="2"/>
            <a:endCxn id="22" idx="0"/>
          </p:cNvCxnSpPr>
          <p:nvPr/>
        </p:nvCxnSpPr>
        <p:spPr>
          <a:xfrm rot="16200000" flipH="1">
            <a:off x="6919853" y="1344359"/>
            <a:ext cx="226380" cy="596948"/>
          </a:xfrm>
          <a:prstGeom prst="curved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8">
            <a:extLst>
              <a:ext uri="{FF2B5EF4-FFF2-40B4-BE49-F238E27FC236}">
                <a16:creationId xmlns:a16="http://schemas.microsoft.com/office/drawing/2014/main" id="{BE91FF24-2607-0F45-A2CB-E20F82CC51BA}"/>
              </a:ext>
            </a:extLst>
          </p:cNvPr>
          <p:cNvCxnSpPr>
            <a:cxnSpLocks/>
            <a:stCxn id="7" idx="2"/>
            <a:endCxn id="21" idx="0"/>
          </p:cNvCxnSpPr>
          <p:nvPr/>
        </p:nvCxnSpPr>
        <p:spPr>
          <a:xfrm rot="5400000">
            <a:off x="6300583" y="1322037"/>
            <a:ext cx="226380" cy="641593"/>
          </a:xfrm>
          <a:prstGeom prst="curved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Rounded Rectangle 35">
            <a:extLst>
              <a:ext uri="{FF2B5EF4-FFF2-40B4-BE49-F238E27FC236}">
                <a16:creationId xmlns:a16="http://schemas.microsoft.com/office/drawing/2014/main" id="{CFC80BF1-067B-C54B-ABF2-06C43862B832}"/>
              </a:ext>
            </a:extLst>
          </p:cNvPr>
          <p:cNvSpPr/>
          <p:nvPr/>
        </p:nvSpPr>
        <p:spPr>
          <a:xfrm>
            <a:off x="547297" y="2914110"/>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A2C / A3C</a:t>
            </a:r>
          </a:p>
        </p:txBody>
      </p:sp>
      <p:sp>
        <p:nvSpPr>
          <p:cNvPr id="37" name="Rounded Rectangle 36">
            <a:extLst>
              <a:ext uri="{FF2B5EF4-FFF2-40B4-BE49-F238E27FC236}">
                <a16:creationId xmlns:a16="http://schemas.microsoft.com/office/drawing/2014/main" id="{152C766A-5AD8-FB4D-9B63-93A31BAA6E8E}"/>
              </a:ext>
            </a:extLst>
          </p:cNvPr>
          <p:cNvSpPr/>
          <p:nvPr/>
        </p:nvSpPr>
        <p:spPr>
          <a:xfrm>
            <a:off x="547297" y="3260880"/>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PPO</a:t>
            </a:r>
          </a:p>
        </p:txBody>
      </p:sp>
      <p:sp>
        <p:nvSpPr>
          <p:cNvPr id="38" name="Rounded Rectangle 37">
            <a:extLst>
              <a:ext uri="{FF2B5EF4-FFF2-40B4-BE49-F238E27FC236}">
                <a16:creationId xmlns:a16="http://schemas.microsoft.com/office/drawing/2014/main" id="{CD991E71-A838-5D49-ACE8-E69497F662F4}"/>
              </a:ext>
            </a:extLst>
          </p:cNvPr>
          <p:cNvSpPr/>
          <p:nvPr/>
        </p:nvSpPr>
        <p:spPr>
          <a:xfrm>
            <a:off x="547297" y="3610354"/>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TRPO</a:t>
            </a:r>
          </a:p>
        </p:txBody>
      </p:sp>
      <p:sp>
        <p:nvSpPr>
          <p:cNvPr id="39" name="Rounded Rectangle 38">
            <a:extLst>
              <a:ext uri="{FF2B5EF4-FFF2-40B4-BE49-F238E27FC236}">
                <a16:creationId xmlns:a16="http://schemas.microsoft.com/office/drawing/2014/main" id="{F247219A-A6CB-3744-9730-7766985B2E8B}"/>
              </a:ext>
            </a:extLst>
          </p:cNvPr>
          <p:cNvSpPr/>
          <p:nvPr/>
        </p:nvSpPr>
        <p:spPr>
          <a:xfrm>
            <a:off x="547297" y="2543969"/>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DDPG</a:t>
            </a:r>
          </a:p>
        </p:txBody>
      </p:sp>
      <p:sp>
        <p:nvSpPr>
          <p:cNvPr id="40" name="Rounded Rectangle 39">
            <a:extLst>
              <a:ext uri="{FF2B5EF4-FFF2-40B4-BE49-F238E27FC236}">
                <a16:creationId xmlns:a16="http://schemas.microsoft.com/office/drawing/2014/main" id="{26CE7CE8-E53F-914A-B91F-A39CAA5B306B}"/>
              </a:ext>
            </a:extLst>
          </p:cNvPr>
          <p:cNvSpPr/>
          <p:nvPr/>
        </p:nvSpPr>
        <p:spPr>
          <a:xfrm>
            <a:off x="1966738" y="3119684"/>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TD3</a:t>
            </a:r>
          </a:p>
        </p:txBody>
      </p:sp>
      <p:sp>
        <p:nvSpPr>
          <p:cNvPr id="41" name="Rounded Rectangle 40">
            <a:extLst>
              <a:ext uri="{FF2B5EF4-FFF2-40B4-BE49-F238E27FC236}">
                <a16:creationId xmlns:a16="http://schemas.microsoft.com/office/drawing/2014/main" id="{7CA36081-543C-9D46-B5F7-B390ED9ACD31}"/>
              </a:ext>
            </a:extLst>
          </p:cNvPr>
          <p:cNvSpPr/>
          <p:nvPr/>
        </p:nvSpPr>
        <p:spPr>
          <a:xfrm>
            <a:off x="1966738" y="3468493"/>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SAC</a:t>
            </a:r>
          </a:p>
        </p:txBody>
      </p:sp>
      <p:sp>
        <p:nvSpPr>
          <p:cNvPr id="42" name="Rounded Rectangle 41">
            <a:extLst>
              <a:ext uri="{FF2B5EF4-FFF2-40B4-BE49-F238E27FC236}">
                <a16:creationId xmlns:a16="http://schemas.microsoft.com/office/drawing/2014/main" id="{D4F35B5B-7159-AD4D-B4A8-147B6E7A311E}"/>
              </a:ext>
            </a:extLst>
          </p:cNvPr>
          <p:cNvSpPr/>
          <p:nvPr/>
        </p:nvSpPr>
        <p:spPr>
          <a:xfrm>
            <a:off x="3264137" y="2569068"/>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DQN</a:t>
            </a:r>
          </a:p>
        </p:txBody>
      </p:sp>
      <p:sp>
        <p:nvSpPr>
          <p:cNvPr id="43" name="Rounded Rectangle 42">
            <a:extLst>
              <a:ext uri="{FF2B5EF4-FFF2-40B4-BE49-F238E27FC236}">
                <a16:creationId xmlns:a16="http://schemas.microsoft.com/office/drawing/2014/main" id="{87A9BB0D-89C5-5744-AC9F-3DDD6F10096F}"/>
              </a:ext>
            </a:extLst>
          </p:cNvPr>
          <p:cNvSpPr/>
          <p:nvPr/>
        </p:nvSpPr>
        <p:spPr>
          <a:xfrm>
            <a:off x="3264137" y="2914463"/>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C51</a:t>
            </a:r>
          </a:p>
        </p:txBody>
      </p:sp>
      <p:sp>
        <p:nvSpPr>
          <p:cNvPr id="44" name="Rounded Rectangle 43">
            <a:extLst>
              <a:ext uri="{FF2B5EF4-FFF2-40B4-BE49-F238E27FC236}">
                <a16:creationId xmlns:a16="http://schemas.microsoft.com/office/drawing/2014/main" id="{DB6F9911-FE1A-6943-9379-56F7C463169F}"/>
              </a:ext>
            </a:extLst>
          </p:cNvPr>
          <p:cNvSpPr/>
          <p:nvPr/>
        </p:nvSpPr>
        <p:spPr>
          <a:xfrm>
            <a:off x="3264137" y="3267445"/>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QR-DQN</a:t>
            </a:r>
          </a:p>
        </p:txBody>
      </p:sp>
      <p:sp>
        <p:nvSpPr>
          <p:cNvPr id="45" name="Rounded Rectangle 44">
            <a:extLst>
              <a:ext uri="{FF2B5EF4-FFF2-40B4-BE49-F238E27FC236}">
                <a16:creationId xmlns:a16="http://schemas.microsoft.com/office/drawing/2014/main" id="{71F9E737-35EA-A749-A181-C6027FDC30F1}"/>
              </a:ext>
            </a:extLst>
          </p:cNvPr>
          <p:cNvSpPr/>
          <p:nvPr/>
        </p:nvSpPr>
        <p:spPr>
          <a:xfrm>
            <a:off x="3264137" y="3610354"/>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HER</a:t>
            </a:r>
          </a:p>
        </p:txBody>
      </p:sp>
      <p:cxnSp>
        <p:nvCxnSpPr>
          <p:cNvPr id="47" name="Elbow Connector 46">
            <a:extLst>
              <a:ext uri="{FF2B5EF4-FFF2-40B4-BE49-F238E27FC236}">
                <a16:creationId xmlns:a16="http://schemas.microsoft.com/office/drawing/2014/main" id="{06D0CAAB-142B-AA43-9ADA-3673608C55C5}"/>
              </a:ext>
            </a:extLst>
          </p:cNvPr>
          <p:cNvCxnSpPr>
            <a:cxnSpLocks/>
            <a:stCxn id="13" idx="2"/>
            <a:endCxn id="39" idx="3"/>
          </p:cNvCxnSpPr>
          <p:nvPr/>
        </p:nvCxnSpPr>
        <p:spPr>
          <a:xfrm rot="5400000">
            <a:off x="1351540" y="2299931"/>
            <a:ext cx="491593" cy="280205"/>
          </a:xfrm>
          <a:prstGeom prst="bentConnector2">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A6A1883F-97C0-8E42-B68C-4D8A3E690044}"/>
              </a:ext>
            </a:extLst>
          </p:cNvPr>
          <p:cNvCxnSpPr>
            <a:cxnSpLocks/>
            <a:stCxn id="13" idx="2"/>
            <a:endCxn id="36" idx="3"/>
          </p:cNvCxnSpPr>
          <p:nvPr/>
        </p:nvCxnSpPr>
        <p:spPr>
          <a:xfrm rot="5400000">
            <a:off x="1166469" y="2485002"/>
            <a:ext cx="861734" cy="280205"/>
          </a:xfrm>
          <a:prstGeom prst="bentConnector2">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61ADBE9E-8E72-E643-90AD-D36F51ECA0E9}"/>
              </a:ext>
            </a:extLst>
          </p:cNvPr>
          <p:cNvCxnSpPr>
            <a:cxnSpLocks/>
            <a:stCxn id="13" idx="2"/>
            <a:endCxn id="37" idx="3"/>
          </p:cNvCxnSpPr>
          <p:nvPr/>
        </p:nvCxnSpPr>
        <p:spPr>
          <a:xfrm rot="5400000">
            <a:off x="993084" y="2658387"/>
            <a:ext cx="1208504" cy="2802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a:extLst>
              <a:ext uri="{FF2B5EF4-FFF2-40B4-BE49-F238E27FC236}">
                <a16:creationId xmlns:a16="http://schemas.microsoft.com/office/drawing/2014/main" id="{1C4CD73A-5DEA-9A44-A23D-425D3C792981}"/>
              </a:ext>
            </a:extLst>
          </p:cNvPr>
          <p:cNvCxnSpPr>
            <a:cxnSpLocks/>
            <a:stCxn id="13" idx="2"/>
            <a:endCxn id="38" idx="3"/>
          </p:cNvCxnSpPr>
          <p:nvPr/>
        </p:nvCxnSpPr>
        <p:spPr>
          <a:xfrm rot="5400000">
            <a:off x="818347" y="2833124"/>
            <a:ext cx="1557978" cy="280205"/>
          </a:xfrm>
          <a:prstGeom prst="bentConnector2">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Rounded Rectangle 57">
            <a:extLst>
              <a:ext uri="{FF2B5EF4-FFF2-40B4-BE49-F238E27FC236}">
                <a16:creationId xmlns:a16="http://schemas.microsoft.com/office/drawing/2014/main" id="{78EA0B56-8CD3-8A43-8E4D-1B73B5ADD86E}"/>
              </a:ext>
            </a:extLst>
          </p:cNvPr>
          <p:cNvSpPr/>
          <p:nvPr/>
        </p:nvSpPr>
        <p:spPr>
          <a:xfrm>
            <a:off x="5023201" y="2562521"/>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World Models</a:t>
            </a:r>
          </a:p>
        </p:txBody>
      </p:sp>
      <p:sp>
        <p:nvSpPr>
          <p:cNvPr id="59" name="Rounded Rectangle 58">
            <a:extLst>
              <a:ext uri="{FF2B5EF4-FFF2-40B4-BE49-F238E27FC236}">
                <a16:creationId xmlns:a16="http://schemas.microsoft.com/office/drawing/2014/main" id="{D0B021F0-1C53-454E-B7F2-400671DE037D}"/>
              </a:ext>
            </a:extLst>
          </p:cNvPr>
          <p:cNvSpPr/>
          <p:nvPr/>
        </p:nvSpPr>
        <p:spPr>
          <a:xfrm>
            <a:off x="5023201" y="2907916"/>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I2A</a:t>
            </a:r>
          </a:p>
        </p:txBody>
      </p:sp>
      <p:sp>
        <p:nvSpPr>
          <p:cNvPr id="60" name="Rounded Rectangle 59">
            <a:extLst>
              <a:ext uri="{FF2B5EF4-FFF2-40B4-BE49-F238E27FC236}">
                <a16:creationId xmlns:a16="http://schemas.microsoft.com/office/drawing/2014/main" id="{5E539C7B-77B2-514D-8EE8-DACC1367D040}"/>
              </a:ext>
            </a:extLst>
          </p:cNvPr>
          <p:cNvSpPr/>
          <p:nvPr/>
        </p:nvSpPr>
        <p:spPr>
          <a:xfrm>
            <a:off x="5023201" y="3260898"/>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MBMF</a:t>
            </a:r>
          </a:p>
        </p:txBody>
      </p:sp>
      <p:sp>
        <p:nvSpPr>
          <p:cNvPr id="61" name="Rounded Rectangle 60">
            <a:extLst>
              <a:ext uri="{FF2B5EF4-FFF2-40B4-BE49-F238E27FC236}">
                <a16:creationId xmlns:a16="http://schemas.microsoft.com/office/drawing/2014/main" id="{24D89253-0737-1B41-8BE9-C055A1FB2521}"/>
              </a:ext>
            </a:extLst>
          </p:cNvPr>
          <p:cNvSpPr/>
          <p:nvPr/>
        </p:nvSpPr>
        <p:spPr>
          <a:xfrm>
            <a:off x="5023201" y="3603807"/>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MBVE</a:t>
            </a:r>
          </a:p>
        </p:txBody>
      </p:sp>
      <p:sp>
        <p:nvSpPr>
          <p:cNvPr id="62" name="Rounded Rectangle 61">
            <a:extLst>
              <a:ext uri="{FF2B5EF4-FFF2-40B4-BE49-F238E27FC236}">
                <a16:creationId xmlns:a16="http://schemas.microsoft.com/office/drawing/2014/main" id="{C333A2A8-E82E-A442-AE62-1DC94F2F7E23}"/>
              </a:ext>
            </a:extLst>
          </p:cNvPr>
          <p:cNvSpPr/>
          <p:nvPr/>
        </p:nvSpPr>
        <p:spPr>
          <a:xfrm>
            <a:off x="5023201" y="3946716"/>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AlphaZero</a:t>
            </a:r>
          </a:p>
        </p:txBody>
      </p:sp>
      <p:sp>
        <p:nvSpPr>
          <p:cNvPr id="76" name="Rounded Rectangle 75">
            <a:extLst>
              <a:ext uri="{FF2B5EF4-FFF2-40B4-BE49-F238E27FC236}">
                <a16:creationId xmlns:a16="http://schemas.microsoft.com/office/drawing/2014/main" id="{33849C13-F259-064B-B81E-295633ACDDAB}"/>
              </a:ext>
            </a:extLst>
          </p:cNvPr>
          <p:cNvSpPr/>
          <p:nvPr/>
        </p:nvSpPr>
        <p:spPr>
          <a:xfrm>
            <a:off x="7478109" y="2562521"/>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DP</a:t>
            </a:r>
          </a:p>
        </p:txBody>
      </p:sp>
      <p:sp>
        <p:nvSpPr>
          <p:cNvPr id="77" name="Rounded Rectangle 76">
            <a:extLst>
              <a:ext uri="{FF2B5EF4-FFF2-40B4-BE49-F238E27FC236}">
                <a16:creationId xmlns:a16="http://schemas.microsoft.com/office/drawing/2014/main" id="{F2183135-8593-214F-AE8A-D685C1294183}"/>
              </a:ext>
            </a:extLst>
          </p:cNvPr>
          <p:cNvSpPr/>
          <p:nvPr/>
        </p:nvSpPr>
        <p:spPr>
          <a:xfrm>
            <a:off x="7478109" y="2907916"/>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LQR</a:t>
            </a:r>
          </a:p>
        </p:txBody>
      </p:sp>
      <p:sp>
        <p:nvSpPr>
          <p:cNvPr id="78" name="Rounded Rectangle 77">
            <a:extLst>
              <a:ext uri="{FF2B5EF4-FFF2-40B4-BE49-F238E27FC236}">
                <a16:creationId xmlns:a16="http://schemas.microsoft.com/office/drawing/2014/main" id="{069916BB-614D-7444-9740-3673C511EE40}"/>
              </a:ext>
            </a:extLst>
          </p:cNvPr>
          <p:cNvSpPr/>
          <p:nvPr/>
        </p:nvSpPr>
        <p:spPr>
          <a:xfrm>
            <a:off x="7478109" y="3260898"/>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MPC</a:t>
            </a:r>
          </a:p>
        </p:txBody>
      </p:sp>
      <p:sp>
        <p:nvSpPr>
          <p:cNvPr id="79" name="Rounded Rectangle 78">
            <a:extLst>
              <a:ext uri="{FF2B5EF4-FFF2-40B4-BE49-F238E27FC236}">
                <a16:creationId xmlns:a16="http://schemas.microsoft.com/office/drawing/2014/main" id="{994D8146-1C40-0349-9294-E0624C4BEF02}"/>
              </a:ext>
            </a:extLst>
          </p:cNvPr>
          <p:cNvSpPr/>
          <p:nvPr/>
        </p:nvSpPr>
        <p:spPr>
          <a:xfrm>
            <a:off x="7478109" y="3603807"/>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MCTS</a:t>
            </a:r>
          </a:p>
        </p:txBody>
      </p:sp>
      <p:sp>
        <p:nvSpPr>
          <p:cNvPr id="81" name="Rounded Rectangle 80">
            <a:extLst>
              <a:ext uri="{FF2B5EF4-FFF2-40B4-BE49-F238E27FC236}">
                <a16:creationId xmlns:a16="http://schemas.microsoft.com/office/drawing/2014/main" id="{08A0C1BB-EBA9-0748-AEBE-FEB5BBDC159E}"/>
              </a:ext>
            </a:extLst>
          </p:cNvPr>
          <p:cNvSpPr/>
          <p:nvPr/>
        </p:nvSpPr>
        <p:spPr>
          <a:xfrm>
            <a:off x="7478109" y="3956367"/>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BOMB</a:t>
            </a:r>
          </a:p>
        </p:txBody>
      </p:sp>
      <p:sp>
        <p:nvSpPr>
          <p:cNvPr id="82" name="Rounded Rectangle 81">
            <a:extLst>
              <a:ext uri="{FF2B5EF4-FFF2-40B4-BE49-F238E27FC236}">
                <a16:creationId xmlns:a16="http://schemas.microsoft.com/office/drawing/2014/main" id="{CAB5BB0F-9229-BA42-A4B4-42F9904EEA29}"/>
              </a:ext>
            </a:extLst>
          </p:cNvPr>
          <p:cNvSpPr/>
          <p:nvPr/>
        </p:nvSpPr>
        <p:spPr>
          <a:xfrm>
            <a:off x="5023201" y="4289625"/>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CEPO</a:t>
            </a:r>
            <a:endParaRPr lang="en-TR" sz="800" dirty="0">
              <a:solidFill>
                <a:schemeClr val="tx1"/>
              </a:solidFill>
            </a:endParaRPr>
          </a:p>
        </p:txBody>
      </p:sp>
      <p:cxnSp>
        <p:nvCxnSpPr>
          <p:cNvPr id="84" name="Elbow Connector 83">
            <a:extLst>
              <a:ext uri="{FF2B5EF4-FFF2-40B4-BE49-F238E27FC236}">
                <a16:creationId xmlns:a16="http://schemas.microsoft.com/office/drawing/2014/main" id="{0437038C-EAEA-1B4D-9A94-56932C245774}"/>
              </a:ext>
            </a:extLst>
          </p:cNvPr>
          <p:cNvCxnSpPr>
            <a:stCxn id="21" idx="2"/>
            <a:endCxn id="58" idx="3"/>
          </p:cNvCxnSpPr>
          <p:nvPr/>
        </p:nvCxnSpPr>
        <p:spPr>
          <a:xfrm rot="5400000">
            <a:off x="5757985" y="2369390"/>
            <a:ext cx="510145" cy="159839"/>
          </a:xfrm>
          <a:prstGeom prst="bentConnector2">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Elbow Connector 85">
            <a:extLst>
              <a:ext uri="{FF2B5EF4-FFF2-40B4-BE49-F238E27FC236}">
                <a16:creationId xmlns:a16="http://schemas.microsoft.com/office/drawing/2014/main" id="{ADD641D8-DBDB-D240-A539-4320862A5E00}"/>
              </a:ext>
            </a:extLst>
          </p:cNvPr>
          <p:cNvCxnSpPr>
            <a:stCxn id="21" idx="2"/>
            <a:endCxn id="59" idx="3"/>
          </p:cNvCxnSpPr>
          <p:nvPr/>
        </p:nvCxnSpPr>
        <p:spPr>
          <a:xfrm rot="5400000">
            <a:off x="5585287" y="2542088"/>
            <a:ext cx="855540" cy="159839"/>
          </a:xfrm>
          <a:prstGeom prst="bentConnector2">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9AB7F081-AC94-8245-8273-F800A7968C86}"/>
              </a:ext>
            </a:extLst>
          </p:cNvPr>
          <p:cNvCxnSpPr>
            <a:stCxn id="21" idx="2"/>
            <a:endCxn id="60" idx="3"/>
          </p:cNvCxnSpPr>
          <p:nvPr/>
        </p:nvCxnSpPr>
        <p:spPr>
          <a:xfrm rot="5400000">
            <a:off x="5408796" y="2718579"/>
            <a:ext cx="1208522" cy="159839"/>
          </a:xfrm>
          <a:prstGeom prst="bentConnector2">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E216C1AC-B4A7-2146-A502-3205AE3858AE}"/>
              </a:ext>
            </a:extLst>
          </p:cNvPr>
          <p:cNvCxnSpPr>
            <a:stCxn id="21" idx="2"/>
            <a:endCxn id="61" idx="3"/>
          </p:cNvCxnSpPr>
          <p:nvPr/>
        </p:nvCxnSpPr>
        <p:spPr>
          <a:xfrm rot="5400000">
            <a:off x="5237342" y="2890033"/>
            <a:ext cx="1551431" cy="159839"/>
          </a:xfrm>
          <a:prstGeom prst="bentConnector2">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Elbow Connector 91">
            <a:extLst>
              <a:ext uri="{FF2B5EF4-FFF2-40B4-BE49-F238E27FC236}">
                <a16:creationId xmlns:a16="http://schemas.microsoft.com/office/drawing/2014/main" id="{4B049A20-52AE-D947-A284-B3A9802CDEC7}"/>
              </a:ext>
            </a:extLst>
          </p:cNvPr>
          <p:cNvCxnSpPr>
            <a:stCxn id="21" idx="2"/>
            <a:endCxn id="62" idx="3"/>
          </p:cNvCxnSpPr>
          <p:nvPr/>
        </p:nvCxnSpPr>
        <p:spPr>
          <a:xfrm rot="5400000">
            <a:off x="5065887" y="3061488"/>
            <a:ext cx="1894340" cy="159839"/>
          </a:xfrm>
          <a:prstGeom prst="bentConnector2">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Elbow Connector 93">
            <a:extLst>
              <a:ext uri="{FF2B5EF4-FFF2-40B4-BE49-F238E27FC236}">
                <a16:creationId xmlns:a16="http://schemas.microsoft.com/office/drawing/2014/main" id="{21957C7C-B107-6645-921D-265BD4C355FD}"/>
              </a:ext>
            </a:extLst>
          </p:cNvPr>
          <p:cNvCxnSpPr>
            <a:stCxn id="21" idx="2"/>
            <a:endCxn id="82" idx="3"/>
          </p:cNvCxnSpPr>
          <p:nvPr/>
        </p:nvCxnSpPr>
        <p:spPr>
          <a:xfrm rot="5400000">
            <a:off x="4894433" y="3232942"/>
            <a:ext cx="2237249" cy="159839"/>
          </a:xfrm>
          <a:prstGeom prst="bentConnector2">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Elbow Connector 97">
            <a:extLst>
              <a:ext uri="{FF2B5EF4-FFF2-40B4-BE49-F238E27FC236}">
                <a16:creationId xmlns:a16="http://schemas.microsoft.com/office/drawing/2014/main" id="{36D87B16-6B00-EF47-8335-9772CBB41760}"/>
              </a:ext>
            </a:extLst>
          </p:cNvPr>
          <p:cNvCxnSpPr>
            <a:stCxn id="13" idx="2"/>
            <a:endCxn id="40" idx="1"/>
          </p:cNvCxnSpPr>
          <p:nvPr/>
        </p:nvCxnSpPr>
        <p:spPr>
          <a:xfrm rot="16200000" flipH="1">
            <a:off x="1318434" y="2613241"/>
            <a:ext cx="1067308" cy="229300"/>
          </a:xfrm>
          <a:prstGeom prst="bentConnector2">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Elbow Connector 99">
            <a:extLst>
              <a:ext uri="{FF2B5EF4-FFF2-40B4-BE49-F238E27FC236}">
                <a16:creationId xmlns:a16="http://schemas.microsoft.com/office/drawing/2014/main" id="{53FEC617-80D5-BB43-A533-560D272D8A96}"/>
              </a:ext>
            </a:extLst>
          </p:cNvPr>
          <p:cNvCxnSpPr>
            <a:stCxn id="13" idx="2"/>
            <a:endCxn id="41" idx="1"/>
          </p:cNvCxnSpPr>
          <p:nvPr/>
        </p:nvCxnSpPr>
        <p:spPr>
          <a:xfrm rot="16200000" flipH="1">
            <a:off x="1144030" y="2787645"/>
            <a:ext cx="1416117" cy="229300"/>
          </a:xfrm>
          <a:prstGeom prst="bentConnector2">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Elbow Connector 101">
            <a:extLst>
              <a:ext uri="{FF2B5EF4-FFF2-40B4-BE49-F238E27FC236}">
                <a16:creationId xmlns:a16="http://schemas.microsoft.com/office/drawing/2014/main" id="{DB068682-EC9B-1240-808B-8A639F70CFE7}"/>
              </a:ext>
            </a:extLst>
          </p:cNvPr>
          <p:cNvCxnSpPr>
            <a:stCxn id="14" idx="2"/>
            <a:endCxn id="42" idx="1"/>
          </p:cNvCxnSpPr>
          <p:nvPr/>
        </p:nvCxnSpPr>
        <p:spPr>
          <a:xfrm rot="16200000" flipH="1">
            <a:off x="2861573" y="2308365"/>
            <a:ext cx="516692" cy="288436"/>
          </a:xfrm>
          <a:prstGeom prst="bentConnector2">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Elbow Connector 103">
            <a:extLst>
              <a:ext uri="{FF2B5EF4-FFF2-40B4-BE49-F238E27FC236}">
                <a16:creationId xmlns:a16="http://schemas.microsoft.com/office/drawing/2014/main" id="{4C7A7035-07BA-6E4F-84D4-C9E5321AB50F}"/>
              </a:ext>
            </a:extLst>
          </p:cNvPr>
          <p:cNvCxnSpPr>
            <a:stCxn id="14" idx="2"/>
            <a:endCxn id="43" idx="1"/>
          </p:cNvCxnSpPr>
          <p:nvPr/>
        </p:nvCxnSpPr>
        <p:spPr>
          <a:xfrm rot="16200000" flipH="1">
            <a:off x="2688876" y="2481062"/>
            <a:ext cx="862087" cy="288436"/>
          </a:xfrm>
          <a:prstGeom prst="bentConnector2">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Elbow Connector 105">
            <a:extLst>
              <a:ext uri="{FF2B5EF4-FFF2-40B4-BE49-F238E27FC236}">
                <a16:creationId xmlns:a16="http://schemas.microsoft.com/office/drawing/2014/main" id="{FAB7955E-6C36-C845-B987-C3FEAFE1E1A9}"/>
              </a:ext>
            </a:extLst>
          </p:cNvPr>
          <p:cNvCxnSpPr>
            <a:stCxn id="14" idx="2"/>
            <a:endCxn id="44" idx="1"/>
          </p:cNvCxnSpPr>
          <p:nvPr/>
        </p:nvCxnSpPr>
        <p:spPr>
          <a:xfrm rot="16200000" flipH="1">
            <a:off x="2512385" y="2657553"/>
            <a:ext cx="1215069" cy="288436"/>
          </a:xfrm>
          <a:prstGeom prst="bentConnector2">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Elbow Connector 107">
            <a:extLst>
              <a:ext uri="{FF2B5EF4-FFF2-40B4-BE49-F238E27FC236}">
                <a16:creationId xmlns:a16="http://schemas.microsoft.com/office/drawing/2014/main" id="{77EDEF00-1D52-C447-B334-0C89BEA91237}"/>
              </a:ext>
            </a:extLst>
          </p:cNvPr>
          <p:cNvCxnSpPr>
            <a:stCxn id="14" idx="2"/>
            <a:endCxn id="45" idx="1"/>
          </p:cNvCxnSpPr>
          <p:nvPr/>
        </p:nvCxnSpPr>
        <p:spPr>
          <a:xfrm rot="16200000" flipH="1">
            <a:off x="2340930" y="2829008"/>
            <a:ext cx="1557978" cy="288436"/>
          </a:xfrm>
          <a:prstGeom prst="bentConnector2">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Elbow Connector 109">
            <a:extLst>
              <a:ext uri="{FF2B5EF4-FFF2-40B4-BE49-F238E27FC236}">
                <a16:creationId xmlns:a16="http://schemas.microsoft.com/office/drawing/2014/main" id="{805A84CF-D2C2-DA4E-8958-F1EFB103700A}"/>
              </a:ext>
            </a:extLst>
          </p:cNvPr>
          <p:cNvCxnSpPr>
            <a:stCxn id="22" idx="2"/>
            <a:endCxn id="76" idx="1"/>
          </p:cNvCxnSpPr>
          <p:nvPr/>
        </p:nvCxnSpPr>
        <p:spPr>
          <a:xfrm rot="16200000" flipH="1">
            <a:off x="7149741" y="2376013"/>
            <a:ext cx="510145" cy="146592"/>
          </a:xfrm>
          <a:prstGeom prst="bentConnector2">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Elbow Connector 111">
            <a:extLst>
              <a:ext uri="{FF2B5EF4-FFF2-40B4-BE49-F238E27FC236}">
                <a16:creationId xmlns:a16="http://schemas.microsoft.com/office/drawing/2014/main" id="{EBA6ED20-DAF5-0F4C-81BD-AD396B65F3DB}"/>
              </a:ext>
            </a:extLst>
          </p:cNvPr>
          <p:cNvCxnSpPr>
            <a:stCxn id="22" idx="2"/>
            <a:endCxn id="77" idx="1"/>
          </p:cNvCxnSpPr>
          <p:nvPr/>
        </p:nvCxnSpPr>
        <p:spPr>
          <a:xfrm rot="16200000" flipH="1">
            <a:off x="6977043" y="2548711"/>
            <a:ext cx="855540" cy="146592"/>
          </a:xfrm>
          <a:prstGeom prst="bentConnector2">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Elbow Connector 113">
            <a:extLst>
              <a:ext uri="{FF2B5EF4-FFF2-40B4-BE49-F238E27FC236}">
                <a16:creationId xmlns:a16="http://schemas.microsoft.com/office/drawing/2014/main" id="{A5E02B76-CA79-934E-88A2-904B105FAE21}"/>
              </a:ext>
            </a:extLst>
          </p:cNvPr>
          <p:cNvCxnSpPr>
            <a:stCxn id="22" idx="2"/>
            <a:endCxn id="78" idx="1"/>
          </p:cNvCxnSpPr>
          <p:nvPr/>
        </p:nvCxnSpPr>
        <p:spPr>
          <a:xfrm rot="16200000" flipH="1">
            <a:off x="6800552" y="2725202"/>
            <a:ext cx="1208522" cy="146592"/>
          </a:xfrm>
          <a:prstGeom prst="bentConnector2">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Elbow Connector 115">
            <a:extLst>
              <a:ext uri="{FF2B5EF4-FFF2-40B4-BE49-F238E27FC236}">
                <a16:creationId xmlns:a16="http://schemas.microsoft.com/office/drawing/2014/main" id="{8B21BCF5-DBEE-5140-A62B-E70BF9A5514A}"/>
              </a:ext>
            </a:extLst>
          </p:cNvPr>
          <p:cNvCxnSpPr>
            <a:stCxn id="22" idx="2"/>
            <a:endCxn id="79" idx="1"/>
          </p:cNvCxnSpPr>
          <p:nvPr/>
        </p:nvCxnSpPr>
        <p:spPr>
          <a:xfrm rot="16200000" flipH="1">
            <a:off x="6629098" y="2896656"/>
            <a:ext cx="1551431" cy="146592"/>
          </a:xfrm>
          <a:prstGeom prst="bentConnector2">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9">
            <a:extLst>
              <a:ext uri="{FF2B5EF4-FFF2-40B4-BE49-F238E27FC236}">
                <a16:creationId xmlns:a16="http://schemas.microsoft.com/office/drawing/2014/main" id="{807CA63F-0703-C941-BA41-7C2D54DA9204}"/>
              </a:ext>
            </a:extLst>
          </p:cNvPr>
          <p:cNvCxnSpPr>
            <a:stCxn id="22" idx="2"/>
            <a:endCxn id="81" idx="1"/>
          </p:cNvCxnSpPr>
          <p:nvPr/>
        </p:nvCxnSpPr>
        <p:spPr>
          <a:xfrm rot="16200000" flipH="1">
            <a:off x="6452818" y="3072936"/>
            <a:ext cx="1903991" cy="146592"/>
          </a:xfrm>
          <a:prstGeom prst="bentConnector2">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1" name="Rounded Rectangle 120">
            <a:extLst>
              <a:ext uri="{FF2B5EF4-FFF2-40B4-BE49-F238E27FC236}">
                <a16:creationId xmlns:a16="http://schemas.microsoft.com/office/drawing/2014/main" id="{58561D39-0AD1-4D42-8E0D-409789498946}"/>
              </a:ext>
            </a:extLst>
          </p:cNvPr>
          <p:cNvSpPr/>
          <p:nvPr/>
        </p:nvSpPr>
        <p:spPr>
          <a:xfrm>
            <a:off x="547297" y="3946716"/>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CMA-ES</a:t>
            </a:r>
            <a:endParaRPr lang="en-TR" sz="800" dirty="0">
              <a:solidFill>
                <a:schemeClr val="tx1"/>
              </a:solidFill>
            </a:endParaRPr>
          </a:p>
        </p:txBody>
      </p:sp>
      <p:sp>
        <p:nvSpPr>
          <p:cNvPr id="122" name="Rounded Rectangle 121">
            <a:extLst>
              <a:ext uri="{FF2B5EF4-FFF2-40B4-BE49-F238E27FC236}">
                <a16:creationId xmlns:a16="http://schemas.microsoft.com/office/drawing/2014/main" id="{1277E37A-6238-FB47-8AED-03256CD4A946}"/>
              </a:ext>
            </a:extLst>
          </p:cNvPr>
          <p:cNvSpPr/>
          <p:nvPr/>
        </p:nvSpPr>
        <p:spPr>
          <a:xfrm>
            <a:off x="1954463" y="3817302"/>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ACKTR</a:t>
            </a:r>
            <a:endParaRPr lang="en-TR" sz="800" dirty="0">
              <a:solidFill>
                <a:schemeClr val="tx1"/>
              </a:solidFill>
            </a:endParaRPr>
          </a:p>
        </p:txBody>
      </p:sp>
      <p:cxnSp>
        <p:nvCxnSpPr>
          <p:cNvPr id="124" name="Elbow Connector 123">
            <a:extLst>
              <a:ext uri="{FF2B5EF4-FFF2-40B4-BE49-F238E27FC236}">
                <a16:creationId xmlns:a16="http://schemas.microsoft.com/office/drawing/2014/main" id="{BF24DBD3-1262-F443-AC37-CAE0FC96FBC9}"/>
              </a:ext>
            </a:extLst>
          </p:cNvPr>
          <p:cNvCxnSpPr>
            <a:stCxn id="13" idx="2"/>
            <a:endCxn id="121" idx="3"/>
          </p:cNvCxnSpPr>
          <p:nvPr/>
        </p:nvCxnSpPr>
        <p:spPr>
          <a:xfrm rot="5400000">
            <a:off x="650166" y="3001305"/>
            <a:ext cx="1894340" cy="280205"/>
          </a:xfrm>
          <a:prstGeom prst="bentConnector2">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Elbow Connector 125">
            <a:extLst>
              <a:ext uri="{FF2B5EF4-FFF2-40B4-BE49-F238E27FC236}">
                <a16:creationId xmlns:a16="http://schemas.microsoft.com/office/drawing/2014/main" id="{FA2D3BA2-0FEB-2843-996E-8D051A0ECC19}"/>
              </a:ext>
            </a:extLst>
          </p:cNvPr>
          <p:cNvCxnSpPr>
            <a:stCxn id="13" idx="2"/>
            <a:endCxn id="122" idx="1"/>
          </p:cNvCxnSpPr>
          <p:nvPr/>
        </p:nvCxnSpPr>
        <p:spPr>
          <a:xfrm rot="16200000" flipH="1">
            <a:off x="963487" y="2968187"/>
            <a:ext cx="1764926" cy="217025"/>
          </a:xfrm>
          <a:prstGeom prst="bentConnector2">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98968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76"/>
          <p:cNvSpPr txBox="1">
            <a:spLocks noGrp="1"/>
          </p:cNvSpPr>
          <p:nvPr>
            <p:ph type="title"/>
          </p:nvPr>
        </p:nvSpPr>
        <p:spPr>
          <a:xfrm>
            <a:off x="956225" y="396400"/>
            <a:ext cx="6931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4800" dirty="0"/>
              <a:t>Environment</a:t>
            </a:r>
            <a:r>
              <a:rPr lang="ru-RU" sz="4800" dirty="0"/>
              <a:t> – финансовый рынок</a:t>
            </a:r>
            <a:endParaRPr dirty="0"/>
          </a:p>
        </p:txBody>
      </p:sp>
    </p:spTree>
    <p:extLst>
      <p:ext uri="{BB962C8B-B14F-4D97-AF65-F5344CB8AC3E}">
        <p14:creationId xmlns:p14="http://schemas.microsoft.com/office/powerpoint/2010/main" val="42497462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4762168F-93FC-0747-84F2-2E718F358B1A}"/>
              </a:ext>
            </a:extLst>
          </p:cNvPr>
          <p:cNvSpPr>
            <a:spLocks noGrp="1"/>
          </p:cNvSpPr>
          <p:nvPr>
            <p:ph type="title"/>
          </p:nvPr>
        </p:nvSpPr>
        <p:spPr>
          <a:xfrm>
            <a:off x="500550" y="330736"/>
            <a:ext cx="8520600" cy="979800"/>
          </a:xfrm>
        </p:spPr>
        <p:txBody>
          <a:bodyPr/>
          <a:lstStyle/>
          <a:p>
            <a:r>
              <a:rPr lang="ru-RU" dirty="0"/>
              <a:t>Задача</a:t>
            </a:r>
            <a:endParaRPr lang="en-TR" dirty="0"/>
          </a:p>
        </p:txBody>
      </p:sp>
      <p:pic>
        <p:nvPicPr>
          <p:cNvPr id="13" name="Picture 12">
            <a:extLst>
              <a:ext uri="{FF2B5EF4-FFF2-40B4-BE49-F238E27FC236}">
                <a16:creationId xmlns:a16="http://schemas.microsoft.com/office/drawing/2014/main" id="{83A239BE-63D2-A246-8709-2E2084F6DC9A}"/>
              </a:ext>
            </a:extLst>
          </p:cNvPr>
          <p:cNvPicPr>
            <a:picLocks noChangeAspect="1"/>
          </p:cNvPicPr>
          <p:nvPr/>
        </p:nvPicPr>
        <p:blipFill>
          <a:blip r:embed="rId2"/>
          <a:stretch>
            <a:fillRect/>
          </a:stretch>
        </p:blipFill>
        <p:spPr>
          <a:xfrm flipH="1">
            <a:off x="1489128" y="1712550"/>
            <a:ext cx="2168471" cy="1627568"/>
          </a:xfrm>
          <a:prstGeom prst="rect">
            <a:avLst/>
          </a:prstGeom>
        </p:spPr>
      </p:pic>
      <p:cxnSp>
        <p:nvCxnSpPr>
          <p:cNvPr id="16" name="Elbow Connector 15">
            <a:extLst>
              <a:ext uri="{FF2B5EF4-FFF2-40B4-BE49-F238E27FC236}">
                <a16:creationId xmlns:a16="http://schemas.microsoft.com/office/drawing/2014/main" id="{A1560508-5756-8A49-B8D7-7C1CC9D7578F}"/>
              </a:ext>
            </a:extLst>
          </p:cNvPr>
          <p:cNvCxnSpPr>
            <a:cxnSpLocks/>
            <a:stCxn id="13" idx="2"/>
          </p:cNvCxnSpPr>
          <p:nvPr/>
        </p:nvCxnSpPr>
        <p:spPr>
          <a:xfrm rot="16200000" flipH="1">
            <a:off x="4387250" y="1526230"/>
            <a:ext cx="12700" cy="3627775"/>
          </a:xfrm>
          <a:prstGeom prst="bentConnector3">
            <a:avLst>
              <a:gd name="adj1" fmla="val 3523945"/>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8FCD8C5-80A3-5C4E-95D8-B13EA242A694}"/>
                  </a:ext>
                </a:extLst>
              </p:cNvPr>
              <p:cNvSpPr txBox="1"/>
              <p:nvPr/>
            </p:nvSpPr>
            <p:spPr>
              <a:xfrm>
                <a:off x="4169582" y="3760631"/>
                <a:ext cx="40850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7030A0"/>
                              </a:solidFill>
                              <a:latin typeface="Cambria Math" panose="02040503050406030204" pitchFamily="18" charset="0"/>
                            </a:rPr>
                          </m:ctrlPr>
                        </m:sSubPr>
                        <m:e>
                          <m:r>
                            <a:rPr lang="en-US" b="1" i="1" smtClean="0">
                              <a:solidFill>
                                <a:srgbClr val="7030A0"/>
                              </a:solidFill>
                              <a:latin typeface="Cambria Math" panose="02040503050406030204" pitchFamily="18" charset="0"/>
                            </a:rPr>
                            <m:t>𝒂</m:t>
                          </m:r>
                        </m:e>
                        <m:sub>
                          <m:r>
                            <a:rPr lang="en-US" b="1" i="1" smtClean="0">
                              <a:solidFill>
                                <a:srgbClr val="7030A0"/>
                              </a:solidFill>
                              <a:latin typeface="Cambria Math" panose="02040503050406030204" pitchFamily="18" charset="0"/>
                            </a:rPr>
                            <m:t>𝒕</m:t>
                          </m:r>
                        </m:sub>
                      </m:sSub>
                    </m:oMath>
                  </m:oMathPara>
                </a14:m>
                <a:endParaRPr lang="en-TR" b="1" dirty="0">
                  <a:solidFill>
                    <a:srgbClr val="7030A0"/>
                  </a:solidFill>
                </a:endParaRPr>
              </a:p>
            </p:txBody>
          </p:sp>
        </mc:Choice>
        <mc:Fallback xmlns="">
          <p:sp>
            <p:nvSpPr>
              <p:cNvPr id="18" name="TextBox 17">
                <a:extLst>
                  <a:ext uri="{FF2B5EF4-FFF2-40B4-BE49-F238E27FC236}">
                    <a16:creationId xmlns:a16="http://schemas.microsoft.com/office/drawing/2014/main" id="{F8FCD8C5-80A3-5C4E-95D8-B13EA242A694}"/>
                  </a:ext>
                </a:extLst>
              </p:cNvPr>
              <p:cNvSpPr txBox="1">
                <a:spLocks noRot="1" noChangeAspect="1" noMove="1" noResize="1" noEditPoints="1" noAdjustHandles="1" noChangeArrowheads="1" noChangeShapeType="1" noTextEdit="1"/>
              </p:cNvSpPr>
              <p:nvPr/>
            </p:nvSpPr>
            <p:spPr>
              <a:xfrm>
                <a:off x="4169582" y="3760631"/>
                <a:ext cx="408509" cy="307777"/>
              </a:xfrm>
              <a:prstGeom prst="rect">
                <a:avLst/>
              </a:prstGeom>
              <a:blipFill>
                <a:blip r:embed="rId3"/>
                <a:stretch>
                  <a:fillRect/>
                </a:stretch>
              </a:blipFill>
            </p:spPr>
            <p:txBody>
              <a:bodyPr/>
              <a:lstStyle/>
              <a:p>
                <a:r>
                  <a:rPr lang="en-TR">
                    <a:noFill/>
                  </a:rPr>
                  <a:t> </a:t>
                </a:r>
              </a:p>
            </p:txBody>
          </p:sp>
        </mc:Fallback>
      </mc:AlternateContent>
      <p:cxnSp>
        <p:nvCxnSpPr>
          <p:cNvPr id="20" name="Elbow Connector 19">
            <a:extLst>
              <a:ext uri="{FF2B5EF4-FFF2-40B4-BE49-F238E27FC236}">
                <a16:creationId xmlns:a16="http://schemas.microsoft.com/office/drawing/2014/main" id="{542A48A3-B3D1-B04D-9CA9-C333C6217740}"/>
              </a:ext>
            </a:extLst>
          </p:cNvPr>
          <p:cNvCxnSpPr>
            <a:cxnSpLocks/>
            <a:endCxn id="13" idx="0"/>
          </p:cNvCxnSpPr>
          <p:nvPr/>
        </p:nvCxnSpPr>
        <p:spPr>
          <a:xfrm rot="16200000" flipV="1">
            <a:off x="4387251" y="-101338"/>
            <a:ext cx="12700" cy="3627775"/>
          </a:xfrm>
          <a:prstGeom prst="bentConnector3">
            <a:avLst>
              <a:gd name="adj1" fmla="val 2509858"/>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634ACFA-26A7-9D4E-901C-37FEB1D95865}"/>
                  </a:ext>
                </a:extLst>
              </p:cNvPr>
              <p:cNvSpPr txBox="1"/>
              <p:nvPr/>
            </p:nvSpPr>
            <p:spPr>
              <a:xfrm>
                <a:off x="3985091" y="1363729"/>
                <a:ext cx="3860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4">
                                  <a:lumMod val="75000"/>
                                </a:schemeClr>
                              </a:solidFill>
                              <a:latin typeface="Cambria Math" panose="02040503050406030204" pitchFamily="18" charset="0"/>
                            </a:rPr>
                          </m:ctrlPr>
                        </m:sSubPr>
                        <m:e>
                          <m:r>
                            <a:rPr lang="en-US" b="1" i="1" smtClean="0">
                              <a:solidFill>
                                <a:schemeClr val="accent4">
                                  <a:lumMod val="75000"/>
                                </a:schemeClr>
                              </a:solidFill>
                              <a:latin typeface="Cambria Math" panose="02040503050406030204" pitchFamily="18" charset="0"/>
                            </a:rPr>
                            <m:t>𝒔</m:t>
                          </m:r>
                        </m:e>
                        <m:sub>
                          <m:r>
                            <a:rPr lang="en-US" b="1" i="1" smtClean="0">
                              <a:solidFill>
                                <a:schemeClr val="accent4">
                                  <a:lumMod val="75000"/>
                                </a:schemeClr>
                              </a:solidFill>
                              <a:latin typeface="Cambria Math" panose="02040503050406030204" pitchFamily="18" charset="0"/>
                            </a:rPr>
                            <m:t>𝒕</m:t>
                          </m:r>
                        </m:sub>
                      </m:sSub>
                    </m:oMath>
                  </m:oMathPara>
                </a14:m>
                <a:endParaRPr lang="en-TR" b="1" dirty="0">
                  <a:solidFill>
                    <a:schemeClr val="accent4">
                      <a:lumMod val="75000"/>
                    </a:schemeClr>
                  </a:solidFill>
                </a:endParaRPr>
              </a:p>
            </p:txBody>
          </p:sp>
        </mc:Choice>
        <mc:Fallback xmlns="">
          <p:sp>
            <p:nvSpPr>
              <p:cNvPr id="23" name="TextBox 22">
                <a:extLst>
                  <a:ext uri="{FF2B5EF4-FFF2-40B4-BE49-F238E27FC236}">
                    <a16:creationId xmlns:a16="http://schemas.microsoft.com/office/drawing/2014/main" id="{3634ACFA-26A7-9D4E-901C-37FEB1D95865}"/>
                  </a:ext>
                </a:extLst>
              </p:cNvPr>
              <p:cNvSpPr txBox="1">
                <a:spLocks noRot="1" noChangeAspect="1" noMove="1" noResize="1" noEditPoints="1" noAdjustHandles="1" noChangeArrowheads="1" noChangeShapeType="1" noTextEdit="1"/>
              </p:cNvSpPr>
              <p:nvPr/>
            </p:nvSpPr>
            <p:spPr>
              <a:xfrm>
                <a:off x="3985091" y="1363729"/>
                <a:ext cx="386068" cy="307777"/>
              </a:xfrm>
              <a:prstGeom prst="rect">
                <a:avLst/>
              </a:prstGeom>
              <a:blipFill>
                <a:blip r:embed="rId4"/>
                <a:stretch>
                  <a:fillRect/>
                </a:stretch>
              </a:blipFill>
            </p:spPr>
            <p:txBody>
              <a:bodyPr/>
              <a:lstStyle/>
              <a:p>
                <a:r>
                  <a:rPr lang="en-TR">
                    <a:noFill/>
                  </a:rPr>
                  <a:t> </a:t>
                </a:r>
              </a:p>
            </p:txBody>
          </p:sp>
        </mc:Fallback>
      </mc:AlternateContent>
      <p:cxnSp>
        <p:nvCxnSpPr>
          <p:cNvPr id="26" name="Straight Connector 25">
            <a:extLst>
              <a:ext uri="{FF2B5EF4-FFF2-40B4-BE49-F238E27FC236}">
                <a16:creationId xmlns:a16="http://schemas.microsoft.com/office/drawing/2014/main" id="{8273F5BC-64FC-8044-B052-87F745C8D468}"/>
              </a:ext>
            </a:extLst>
          </p:cNvPr>
          <p:cNvCxnSpPr>
            <a:cxnSpLocks/>
          </p:cNvCxnSpPr>
          <p:nvPr/>
        </p:nvCxnSpPr>
        <p:spPr>
          <a:xfrm flipV="1">
            <a:off x="6375042" y="1252175"/>
            <a:ext cx="0" cy="45402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82C3C54-991A-5047-841B-81619EF107D6}"/>
              </a:ext>
            </a:extLst>
          </p:cNvPr>
          <p:cNvCxnSpPr>
            <a:cxnSpLocks/>
          </p:cNvCxnSpPr>
          <p:nvPr/>
        </p:nvCxnSpPr>
        <p:spPr>
          <a:xfrm flipH="1">
            <a:off x="2421228" y="1255343"/>
            <a:ext cx="3953814"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9ED3AF5-5EF2-914D-BA13-9B1F54E0C9CB}"/>
              </a:ext>
            </a:extLst>
          </p:cNvPr>
          <p:cNvCxnSpPr>
            <a:cxnSpLocks/>
          </p:cNvCxnSpPr>
          <p:nvPr/>
        </p:nvCxnSpPr>
        <p:spPr>
          <a:xfrm flipH="1" flipV="1">
            <a:off x="2419081" y="1252175"/>
            <a:ext cx="2147" cy="419331"/>
          </a:xfrm>
          <a:prstGeom prst="line">
            <a:avLst/>
          </a:prstGeom>
          <a:ln w="190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AC4A248-0711-754F-ADD5-27D01B8B3E1D}"/>
                  </a:ext>
                </a:extLst>
              </p:cNvPr>
              <p:cNvSpPr txBox="1"/>
              <p:nvPr/>
            </p:nvSpPr>
            <p:spPr>
              <a:xfrm>
                <a:off x="3792057" y="944398"/>
                <a:ext cx="39248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𝒓</m:t>
                          </m:r>
                        </m:e>
                        <m:sub>
                          <m:r>
                            <a:rPr lang="en-US" b="1" i="1" smtClean="0">
                              <a:solidFill>
                                <a:srgbClr val="C00000"/>
                              </a:solidFill>
                              <a:latin typeface="Cambria Math" panose="02040503050406030204" pitchFamily="18" charset="0"/>
                            </a:rPr>
                            <m:t>𝒕</m:t>
                          </m:r>
                        </m:sub>
                      </m:sSub>
                    </m:oMath>
                  </m:oMathPara>
                </a14:m>
                <a:endParaRPr lang="en-TR" b="1" dirty="0">
                  <a:solidFill>
                    <a:srgbClr val="C00000"/>
                  </a:solidFill>
                </a:endParaRPr>
              </a:p>
            </p:txBody>
          </p:sp>
        </mc:Choice>
        <mc:Fallback xmlns="">
          <p:sp>
            <p:nvSpPr>
              <p:cNvPr id="33" name="TextBox 32">
                <a:extLst>
                  <a:ext uri="{FF2B5EF4-FFF2-40B4-BE49-F238E27FC236}">
                    <a16:creationId xmlns:a16="http://schemas.microsoft.com/office/drawing/2014/main" id="{AAC4A248-0711-754F-ADD5-27D01B8B3E1D}"/>
                  </a:ext>
                </a:extLst>
              </p:cNvPr>
              <p:cNvSpPr txBox="1">
                <a:spLocks noRot="1" noChangeAspect="1" noMove="1" noResize="1" noEditPoints="1" noAdjustHandles="1" noChangeArrowheads="1" noChangeShapeType="1" noTextEdit="1"/>
              </p:cNvSpPr>
              <p:nvPr/>
            </p:nvSpPr>
            <p:spPr>
              <a:xfrm>
                <a:off x="3792057" y="944398"/>
                <a:ext cx="392480" cy="307777"/>
              </a:xfrm>
              <a:prstGeom prst="rect">
                <a:avLst/>
              </a:prstGeom>
              <a:blipFill>
                <a:blip r:embed="rId5"/>
                <a:stretch>
                  <a:fillRect/>
                </a:stretch>
              </a:blipFill>
            </p:spPr>
            <p:txBody>
              <a:bodyPr/>
              <a:lstStyle/>
              <a:p>
                <a:r>
                  <a:rPr lang="en-TR">
                    <a:noFill/>
                  </a:rPr>
                  <a:t> </a:t>
                </a:r>
              </a:p>
            </p:txBody>
          </p:sp>
        </mc:Fallback>
      </mc:AlternateContent>
      <p:pic>
        <p:nvPicPr>
          <p:cNvPr id="34" name="Picture 33">
            <a:extLst>
              <a:ext uri="{FF2B5EF4-FFF2-40B4-BE49-F238E27FC236}">
                <a16:creationId xmlns:a16="http://schemas.microsoft.com/office/drawing/2014/main" id="{8E52E3DD-E3B1-8A4A-9040-2EB2EEFA27D0}"/>
              </a:ext>
            </a:extLst>
          </p:cNvPr>
          <p:cNvPicPr>
            <a:picLocks noChangeAspect="1"/>
          </p:cNvPicPr>
          <p:nvPr/>
        </p:nvPicPr>
        <p:blipFill>
          <a:blip r:embed="rId6"/>
          <a:stretch>
            <a:fillRect/>
          </a:stretch>
        </p:blipFill>
        <p:spPr>
          <a:xfrm>
            <a:off x="4874086" y="1671506"/>
            <a:ext cx="2666803" cy="1668797"/>
          </a:xfrm>
          <a:prstGeom prst="rect">
            <a:avLst/>
          </a:prstGeom>
        </p:spPr>
      </p:pic>
    </p:spTree>
    <p:extLst>
      <p:ext uri="{BB962C8B-B14F-4D97-AF65-F5344CB8AC3E}">
        <p14:creationId xmlns:p14="http://schemas.microsoft.com/office/powerpoint/2010/main" val="40084268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A1054D-A558-F34C-8B1C-C6D389EE9701}"/>
              </a:ext>
            </a:extLst>
          </p:cNvPr>
          <p:cNvSpPr>
            <a:spLocks noGrp="1"/>
          </p:cNvSpPr>
          <p:nvPr>
            <p:ph type="title"/>
          </p:nvPr>
        </p:nvSpPr>
        <p:spPr/>
        <p:txBody>
          <a:bodyPr/>
          <a:lstStyle/>
          <a:p>
            <a:r>
              <a:rPr lang="ru-RU" dirty="0"/>
              <a:t>Модель рынка</a:t>
            </a:r>
            <a:endParaRPr lang="en-TR" dirty="0"/>
          </a:p>
        </p:txBody>
      </p:sp>
      <p:cxnSp>
        <p:nvCxnSpPr>
          <p:cNvPr id="14" name="Straight Arrow Connector 13">
            <a:extLst>
              <a:ext uri="{FF2B5EF4-FFF2-40B4-BE49-F238E27FC236}">
                <a16:creationId xmlns:a16="http://schemas.microsoft.com/office/drawing/2014/main" id="{9742425A-5E2E-9542-919E-9C4C489DDD44}"/>
              </a:ext>
            </a:extLst>
          </p:cNvPr>
          <p:cNvCxnSpPr>
            <a:cxnSpLocks/>
          </p:cNvCxnSpPr>
          <p:nvPr/>
        </p:nvCxnSpPr>
        <p:spPr>
          <a:xfrm>
            <a:off x="4461531" y="1674910"/>
            <a:ext cx="468000" cy="0"/>
          </a:xfrm>
          <a:prstGeom prst="straightConnector1">
            <a:avLst/>
          </a:prstGeom>
          <a:ln w="190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6883EA30-9921-7C44-8FBB-D346EF5B3911}"/>
              </a:ext>
            </a:extLst>
          </p:cNvPr>
          <p:cNvGrpSpPr/>
          <p:nvPr/>
        </p:nvGrpSpPr>
        <p:grpSpPr>
          <a:xfrm>
            <a:off x="0" y="1056470"/>
            <a:ext cx="4464954" cy="3577099"/>
            <a:chOff x="0" y="1056470"/>
            <a:chExt cx="4464954" cy="3577099"/>
          </a:xfrm>
        </p:grpSpPr>
        <p:grpSp>
          <p:nvGrpSpPr>
            <p:cNvPr id="26" name="Group 25">
              <a:extLst>
                <a:ext uri="{FF2B5EF4-FFF2-40B4-BE49-F238E27FC236}">
                  <a16:creationId xmlns:a16="http://schemas.microsoft.com/office/drawing/2014/main" id="{EF3D83E7-19DE-CA4C-B33A-EACDB7C6153E}"/>
                </a:ext>
              </a:extLst>
            </p:cNvPr>
            <p:cNvGrpSpPr/>
            <p:nvPr/>
          </p:nvGrpSpPr>
          <p:grpSpPr>
            <a:xfrm>
              <a:off x="0" y="1056470"/>
              <a:ext cx="4464954" cy="3577099"/>
              <a:chOff x="278879" y="829204"/>
              <a:chExt cx="4464954" cy="3577099"/>
            </a:xfrm>
          </p:grpSpPr>
          <p:sp>
            <p:nvSpPr>
              <p:cNvPr id="7" name="Rectangle 6">
                <a:extLst>
                  <a:ext uri="{FF2B5EF4-FFF2-40B4-BE49-F238E27FC236}">
                    <a16:creationId xmlns:a16="http://schemas.microsoft.com/office/drawing/2014/main" id="{AB5ABD48-4EA7-674D-9BE8-D311C54725FB}"/>
                  </a:ext>
                </a:extLst>
              </p:cNvPr>
              <p:cNvSpPr/>
              <p:nvPr/>
            </p:nvSpPr>
            <p:spPr>
              <a:xfrm>
                <a:off x="576869" y="1104643"/>
                <a:ext cx="4166964" cy="33016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R" dirty="0"/>
              </a:p>
            </p:txBody>
          </p:sp>
          <p:pic>
            <p:nvPicPr>
              <p:cNvPr id="9" name="Picture 8">
                <a:extLst>
                  <a:ext uri="{FF2B5EF4-FFF2-40B4-BE49-F238E27FC236}">
                    <a16:creationId xmlns:a16="http://schemas.microsoft.com/office/drawing/2014/main" id="{213F6755-4350-734F-83B2-6D622EF48BAD}"/>
                  </a:ext>
                </a:extLst>
              </p:cNvPr>
              <p:cNvPicPr>
                <a:picLocks noChangeAspect="1"/>
              </p:cNvPicPr>
              <p:nvPr/>
            </p:nvPicPr>
            <p:blipFill>
              <a:blip r:embed="rId2"/>
              <a:stretch>
                <a:fillRect/>
              </a:stretch>
            </p:blipFill>
            <p:spPr>
              <a:xfrm>
                <a:off x="278879" y="829204"/>
                <a:ext cx="2065421" cy="550877"/>
              </a:xfrm>
              <a:prstGeom prst="rect">
                <a:avLst/>
              </a:prstGeom>
            </p:spPr>
          </p:pic>
          <p:pic>
            <p:nvPicPr>
              <p:cNvPr id="11" name="Picture 10">
                <a:extLst>
                  <a:ext uri="{FF2B5EF4-FFF2-40B4-BE49-F238E27FC236}">
                    <a16:creationId xmlns:a16="http://schemas.microsoft.com/office/drawing/2014/main" id="{DFE9E3B7-4DA0-8B49-A2F8-93364B1122A2}"/>
                  </a:ext>
                </a:extLst>
              </p:cNvPr>
              <p:cNvPicPr>
                <a:picLocks noChangeAspect="1"/>
              </p:cNvPicPr>
              <p:nvPr/>
            </p:nvPicPr>
            <p:blipFill>
              <a:blip r:embed="rId3"/>
              <a:stretch>
                <a:fillRect/>
              </a:stretch>
            </p:blipFill>
            <p:spPr>
              <a:xfrm>
                <a:off x="616420" y="2012907"/>
                <a:ext cx="3949443" cy="2221562"/>
              </a:xfrm>
              <a:prstGeom prst="rect">
                <a:avLst/>
              </a:prstGeom>
            </p:spPr>
          </p:pic>
          <p:sp>
            <p:nvSpPr>
              <p:cNvPr id="12" name="TextBox 11">
                <a:extLst>
                  <a:ext uri="{FF2B5EF4-FFF2-40B4-BE49-F238E27FC236}">
                    <a16:creationId xmlns:a16="http://schemas.microsoft.com/office/drawing/2014/main" id="{FA7065C0-5E9F-AB4C-8332-F9E60D16E427}"/>
                  </a:ext>
                </a:extLst>
              </p:cNvPr>
              <p:cNvSpPr txBox="1"/>
              <p:nvPr/>
            </p:nvSpPr>
            <p:spPr>
              <a:xfrm>
                <a:off x="3528725" y="1687184"/>
                <a:ext cx="1120820" cy="307777"/>
              </a:xfrm>
              <a:prstGeom prst="rect">
                <a:avLst/>
              </a:prstGeom>
              <a:noFill/>
            </p:spPr>
            <p:txBody>
              <a:bodyPr wrap="none" rtlCol="0">
                <a:spAutoFit/>
              </a:bodyPr>
              <a:lstStyle/>
              <a:p>
                <a:r>
                  <a:rPr lang="en-US" dirty="0"/>
                  <a:t>Stocks data</a:t>
                </a:r>
                <a:endParaRPr lang="en-TR" dirty="0"/>
              </a:p>
            </p:txBody>
          </p:sp>
        </p:grpSp>
        <p:sp>
          <p:nvSpPr>
            <p:cNvPr id="15" name="TextBox 14">
              <a:extLst>
                <a:ext uri="{FF2B5EF4-FFF2-40B4-BE49-F238E27FC236}">
                  <a16:creationId xmlns:a16="http://schemas.microsoft.com/office/drawing/2014/main" id="{A0CED297-8E35-DB4B-AF39-59CDB93025CC}"/>
                </a:ext>
              </a:extLst>
            </p:cNvPr>
            <p:cNvSpPr txBox="1"/>
            <p:nvPr/>
          </p:nvSpPr>
          <p:spPr>
            <a:xfrm>
              <a:off x="697844" y="1391938"/>
              <a:ext cx="1244251" cy="307777"/>
            </a:xfrm>
            <a:prstGeom prst="rect">
              <a:avLst/>
            </a:prstGeom>
            <a:noFill/>
          </p:spPr>
          <p:txBody>
            <a:bodyPr wrap="none" rtlCol="0">
              <a:spAutoFit/>
            </a:bodyPr>
            <a:lstStyle/>
            <a:p>
              <a:r>
                <a:rPr lang="en-TR" dirty="0">
                  <a:latin typeface="Adelle Sans Devanagari Thin" panose="02000503000000020004" pitchFamily="2" charset="-78"/>
                  <a:cs typeface="Adelle Sans Devanagari Thin" panose="02000503000000020004" pitchFamily="2" charset="-78"/>
                </a:rPr>
                <a:t>environment</a:t>
              </a:r>
            </a:p>
          </p:txBody>
        </p:sp>
      </p:grpSp>
      <p:sp>
        <p:nvSpPr>
          <p:cNvPr id="16" name="TextBox 15">
            <a:extLst>
              <a:ext uri="{FF2B5EF4-FFF2-40B4-BE49-F238E27FC236}">
                <a16:creationId xmlns:a16="http://schemas.microsoft.com/office/drawing/2014/main" id="{5BCD8849-BB26-5744-AC6A-82C56613D5FF}"/>
              </a:ext>
            </a:extLst>
          </p:cNvPr>
          <p:cNvSpPr txBox="1"/>
          <p:nvPr/>
        </p:nvSpPr>
        <p:spPr>
          <a:xfrm>
            <a:off x="4970891" y="3854238"/>
            <a:ext cx="2212465" cy="307777"/>
          </a:xfrm>
          <a:prstGeom prst="rect">
            <a:avLst/>
          </a:prstGeom>
          <a:noFill/>
        </p:spPr>
        <p:txBody>
          <a:bodyPr wrap="none" rtlCol="0">
            <a:spAutoFit/>
          </a:bodyPr>
          <a:lstStyle/>
          <a:p>
            <a:r>
              <a:rPr lang="en-US" dirty="0">
                <a:solidFill>
                  <a:srgbClr val="00B050"/>
                </a:solidFill>
              </a:rPr>
              <a:t>e</a:t>
            </a:r>
            <a:r>
              <a:rPr lang="en-TR" dirty="0">
                <a:solidFill>
                  <a:srgbClr val="00B050"/>
                </a:solidFill>
              </a:rPr>
              <a:t>nv.reset() → (state, info)</a:t>
            </a:r>
          </a:p>
        </p:txBody>
      </p:sp>
      <p:sp>
        <p:nvSpPr>
          <p:cNvPr id="17" name="TextBox 16">
            <a:extLst>
              <a:ext uri="{FF2B5EF4-FFF2-40B4-BE49-F238E27FC236}">
                <a16:creationId xmlns:a16="http://schemas.microsoft.com/office/drawing/2014/main" id="{8ACE525C-AEE2-7745-8515-A285DEE257AE}"/>
              </a:ext>
            </a:extLst>
          </p:cNvPr>
          <p:cNvSpPr txBox="1"/>
          <p:nvPr/>
        </p:nvSpPr>
        <p:spPr>
          <a:xfrm>
            <a:off x="4977028" y="4269449"/>
            <a:ext cx="3773790" cy="307777"/>
          </a:xfrm>
          <a:prstGeom prst="rect">
            <a:avLst/>
          </a:prstGeom>
          <a:noFill/>
        </p:spPr>
        <p:txBody>
          <a:bodyPr wrap="none" rtlCol="0">
            <a:spAutoFit/>
          </a:bodyPr>
          <a:lstStyle/>
          <a:p>
            <a:r>
              <a:rPr lang="en-US" dirty="0">
                <a:solidFill>
                  <a:srgbClr val="C00000"/>
                </a:solidFill>
              </a:rPr>
              <a:t>e</a:t>
            </a:r>
            <a:r>
              <a:rPr lang="en-TR" dirty="0">
                <a:solidFill>
                  <a:srgbClr val="C00000"/>
                </a:solidFill>
              </a:rPr>
              <a:t>nv.step(action) → (state, reward, done, info)</a:t>
            </a:r>
          </a:p>
        </p:txBody>
      </p:sp>
      <p:sp>
        <p:nvSpPr>
          <p:cNvPr id="21" name="TextBox 20">
            <a:extLst>
              <a:ext uri="{FF2B5EF4-FFF2-40B4-BE49-F238E27FC236}">
                <a16:creationId xmlns:a16="http://schemas.microsoft.com/office/drawing/2014/main" id="{664CA9D0-447A-604A-BBAD-E9D31F39B4CD}"/>
              </a:ext>
            </a:extLst>
          </p:cNvPr>
          <p:cNvSpPr txBox="1"/>
          <p:nvPr/>
        </p:nvSpPr>
        <p:spPr>
          <a:xfrm>
            <a:off x="4970891" y="2309827"/>
            <a:ext cx="4166964" cy="1384995"/>
          </a:xfrm>
          <a:prstGeom prst="rect">
            <a:avLst/>
          </a:prstGeom>
          <a:noFill/>
        </p:spPr>
        <p:txBody>
          <a:bodyPr wrap="square" rtlCol="0">
            <a:spAutoFit/>
          </a:bodyPr>
          <a:lstStyle/>
          <a:p>
            <a:pPr>
              <a:tabLst>
                <a:tab pos="438150" algn="l"/>
              </a:tabLst>
            </a:pPr>
            <a:r>
              <a:rPr lang="en-US" dirty="0">
                <a:solidFill>
                  <a:schemeClr val="accent1">
                    <a:lumMod val="50000"/>
                  </a:schemeClr>
                </a:solidFill>
              </a:rPr>
              <a:t>e</a:t>
            </a:r>
            <a:r>
              <a:rPr lang="en-TR" dirty="0">
                <a:solidFill>
                  <a:schemeClr val="accent1">
                    <a:lumMod val="50000"/>
                  </a:schemeClr>
                </a:solidFill>
              </a:rPr>
              <a:t>nv.</a:t>
            </a:r>
            <a:r>
              <a:rPr lang="en-US" dirty="0" err="1">
                <a:solidFill>
                  <a:schemeClr val="accent1">
                    <a:lumMod val="50000"/>
                  </a:schemeClr>
                </a:solidFill>
              </a:rPr>
              <a:t>observation_space</a:t>
            </a:r>
            <a:r>
              <a:rPr lang="en-US" dirty="0">
                <a:solidFill>
                  <a:schemeClr val="accent1">
                    <a:lumMod val="50000"/>
                  </a:schemeClr>
                </a:solidFill>
              </a:rPr>
              <a:t> </a:t>
            </a:r>
            <a:r>
              <a:rPr lang="en-TR" dirty="0">
                <a:solidFill>
                  <a:schemeClr val="accent1">
                    <a:lumMod val="50000"/>
                  </a:schemeClr>
                </a:solidFill>
              </a:rPr>
              <a:t>→ </a:t>
            </a:r>
          </a:p>
          <a:p>
            <a:pPr>
              <a:tabLst>
                <a:tab pos="438150" algn="l"/>
              </a:tabLst>
            </a:pPr>
            <a:r>
              <a:rPr lang="en-TR" dirty="0">
                <a:solidFill>
                  <a:schemeClr val="accent1">
                    <a:lumMod val="50000"/>
                  </a:schemeClr>
                </a:solidFill>
              </a:rPr>
              <a:t>[’open’, ‘close’, ‘high’, ‘low’, ‘close’]</a:t>
            </a:r>
            <a:br>
              <a:rPr lang="en-TR" dirty="0">
                <a:solidFill>
                  <a:schemeClr val="accent1">
                    <a:lumMod val="50000"/>
                  </a:schemeClr>
                </a:solidFill>
              </a:rPr>
            </a:br>
            <a:r>
              <a:rPr lang="en-US" dirty="0">
                <a:solidFill>
                  <a:schemeClr val="accent1">
                    <a:lumMod val="50000"/>
                  </a:schemeClr>
                </a:solidFill>
              </a:rPr>
              <a:t>Box(	[0 0 0 0 0], </a:t>
            </a:r>
          </a:p>
          <a:p>
            <a:pPr>
              <a:tabLst>
                <a:tab pos="438150" algn="l"/>
              </a:tabLst>
            </a:pPr>
            <a:r>
              <a:rPr lang="en-US" dirty="0">
                <a:solidFill>
                  <a:schemeClr val="accent1">
                    <a:lumMod val="50000"/>
                  </a:schemeClr>
                </a:solidFill>
              </a:rPr>
              <a:t>	[1e+6 1e+6 1e-6 1e+6 1e+10], </a:t>
            </a:r>
          </a:p>
          <a:p>
            <a:pPr>
              <a:tabLst>
                <a:tab pos="438150" algn="l"/>
              </a:tabLst>
            </a:pPr>
            <a:r>
              <a:rPr lang="en-US" dirty="0">
                <a:solidFill>
                  <a:schemeClr val="accent1">
                    <a:lumMod val="50000"/>
                  </a:schemeClr>
                </a:solidFill>
              </a:rPr>
              <a:t>	(5,), </a:t>
            </a:r>
          </a:p>
          <a:p>
            <a:pPr>
              <a:tabLst>
                <a:tab pos="438150" algn="l"/>
              </a:tabLst>
            </a:pPr>
            <a:r>
              <a:rPr lang="en-US" dirty="0">
                <a:solidFill>
                  <a:schemeClr val="accent1">
                    <a:lumMod val="50000"/>
                  </a:schemeClr>
                </a:solidFill>
              </a:rPr>
              <a:t>	float32. )</a:t>
            </a:r>
            <a:endParaRPr lang="en-TR" dirty="0">
              <a:solidFill>
                <a:schemeClr val="accent1">
                  <a:lumMod val="50000"/>
                </a:schemeClr>
              </a:solidFill>
            </a:endParaRPr>
          </a:p>
        </p:txBody>
      </p:sp>
      <p:sp>
        <p:nvSpPr>
          <p:cNvPr id="22" name="TextBox 21">
            <a:extLst>
              <a:ext uri="{FF2B5EF4-FFF2-40B4-BE49-F238E27FC236}">
                <a16:creationId xmlns:a16="http://schemas.microsoft.com/office/drawing/2014/main" id="{91D8C6E7-49B4-554A-A7FD-1DBC005E3DBA}"/>
              </a:ext>
            </a:extLst>
          </p:cNvPr>
          <p:cNvSpPr txBox="1"/>
          <p:nvPr/>
        </p:nvSpPr>
        <p:spPr>
          <a:xfrm>
            <a:off x="4970891" y="1507984"/>
            <a:ext cx="2180405" cy="738664"/>
          </a:xfrm>
          <a:prstGeom prst="rect">
            <a:avLst/>
          </a:prstGeom>
          <a:noFill/>
        </p:spPr>
        <p:txBody>
          <a:bodyPr wrap="none" rtlCol="0">
            <a:spAutoFit/>
          </a:bodyPr>
          <a:lstStyle/>
          <a:p>
            <a:r>
              <a:rPr lang="en-US" dirty="0">
                <a:solidFill>
                  <a:schemeClr val="accent1">
                    <a:lumMod val="50000"/>
                  </a:schemeClr>
                </a:solidFill>
              </a:rPr>
              <a:t>e</a:t>
            </a:r>
            <a:r>
              <a:rPr lang="en-TR" dirty="0">
                <a:solidFill>
                  <a:schemeClr val="accent1">
                    <a:lumMod val="50000"/>
                  </a:schemeClr>
                </a:solidFill>
              </a:rPr>
              <a:t>nv.</a:t>
            </a:r>
            <a:r>
              <a:rPr lang="en-US" dirty="0" err="1">
                <a:solidFill>
                  <a:schemeClr val="accent1">
                    <a:lumMod val="50000"/>
                  </a:schemeClr>
                </a:solidFill>
              </a:rPr>
              <a:t>action_space</a:t>
            </a:r>
            <a:r>
              <a:rPr lang="en-US" dirty="0">
                <a:solidFill>
                  <a:schemeClr val="accent1">
                    <a:lumMod val="50000"/>
                  </a:schemeClr>
                </a:solidFill>
              </a:rPr>
              <a:t> </a:t>
            </a:r>
            <a:r>
              <a:rPr lang="en-TR" dirty="0">
                <a:solidFill>
                  <a:schemeClr val="accent1">
                    <a:lumMod val="50000"/>
                  </a:schemeClr>
                </a:solidFill>
              </a:rPr>
              <a:t>→ </a:t>
            </a:r>
          </a:p>
          <a:p>
            <a:r>
              <a:rPr lang="en-TR" dirty="0">
                <a:solidFill>
                  <a:schemeClr val="accent1">
                    <a:lumMod val="50000"/>
                  </a:schemeClr>
                </a:solidFill>
              </a:rPr>
              <a:t>[‘buy’, ‘do nothing’, ‘sell’]</a:t>
            </a:r>
          </a:p>
          <a:p>
            <a:r>
              <a:rPr lang="en-TR" dirty="0">
                <a:solidFill>
                  <a:schemeClr val="accent1">
                    <a:lumMod val="50000"/>
                  </a:schemeClr>
                </a:solidFill>
              </a:rPr>
              <a:t>Discrete(3) = [-1, 0, 1] </a:t>
            </a:r>
          </a:p>
        </p:txBody>
      </p:sp>
      <p:cxnSp>
        <p:nvCxnSpPr>
          <p:cNvPr id="23" name="Straight Arrow Connector 22">
            <a:extLst>
              <a:ext uri="{FF2B5EF4-FFF2-40B4-BE49-F238E27FC236}">
                <a16:creationId xmlns:a16="http://schemas.microsoft.com/office/drawing/2014/main" id="{ADEB3246-0629-9747-902A-9B7D2A3A262D}"/>
              </a:ext>
            </a:extLst>
          </p:cNvPr>
          <p:cNvCxnSpPr>
            <a:cxnSpLocks/>
          </p:cNvCxnSpPr>
          <p:nvPr/>
        </p:nvCxnSpPr>
        <p:spPr>
          <a:xfrm>
            <a:off x="4461531" y="2490102"/>
            <a:ext cx="468000" cy="0"/>
          </a:xfrm>
          <a:prstGeom prst="straightConnector1">
            <a:avLst/>
          </a:prstGeom>
          <a:ln w="190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DC4CF95-B43C-3043-ADEA-FCC0BEC07EB4}"/>
              </a:ext>
            </a:extLst>
          </p:cNvPr>
          <p:cNvCxnSpPr>
            <a:cxnSpLocks/>
          </p:cNvCxnSpPr>
          <p:nvPr/>
        </p:nvCxnSpPr>
        <p:spPr>
          <a:xfrm>
            <a:off x="4461531" y="4029452"/>
            <a:ext cx="468000"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3DE8CA8-EDF9-8944-8A0D-AAAAB5572E4E}"/>
              </a:ext>
            </a:extLst>
          </p:cNvPr>
          <p:cNvCxnSpPr>
            <a:cxnSpLocks/>
          </p:cNvCxnSpPr>
          <p:nvPr/>
        </p:nvCxnSpPr>
        <p:spPr>
          <a:xfrm>
            <a:off x="4461531" y="4445740"/>
            <a:ext cx="468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9084D92-F2DD-9D42-8CBC-0B916263B267}"/>
              </a:ext>
            </a:extLst>
          </p:cNvPr>
          <p:cNvSpPr txBox="1"/>
          <p:nvPr/>
        </p:nvSpPr>
        <p:spPr>
          <a:xfrm>
            <a:off x="1983455" y="1306430"/>
            <a:ext cx="2432076" cy="307777"/>
          </a:xfrm>
          <a:prstGeom prst="rect">
            <a:avLst/>
          </a:prstGeom>
          <a:noFill/>
        </p:spPr>
        <p:txBody>
          <a:bodyPr wrap="none" rtlCol="0">
            <a:spAutoFit/>
          </a:bodyPr>
          <a:lstStyle/>
          <a:p>
            <a:r>
              <a:rPr lang="en-US" dirty="0"/>
              <a:t>reset() </a:t>
            </a:r>
            <a:r>
              <a:rPr lang="en-TR" dirty="0"/>
              <a:t>→ </a:t>
            </a:r>
            <a:r>
              <a:rPr lang="en-US" dirty="0"/>
              <a:t>w</a:t>
            </a:r>
            <a:r>
              <a:rPr lang="en-TR" dirty="0"/>
              <a:t>e have 10 000 $</a:t>
            </a:r>
          </a:p>
        </p:txBody>
      </p:sp>
    </p:spTree>
    <p:extLst>
      <p:ext uri="{BB962C8B-B14F-4D97-AF65-F5344CB8AC3E}">
        <p14:creationId xmlns:p14="http://schemas.microsoft.com/office/powerpoint/2010/main" val="39509499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078BC-5793-5D4C-A2AB-C29D3C01EABA}"/>
              </a:ext>
            </a:extLst>
          </p:cNvPr>
          <p:cNvSpPr>
            <a:spLocks noGrp="1"/>
          </p:cNvSpPr>
          <p:nvPr>
            <p:ph type="title"/>
          </p:nvPr>
        </p:nvSpPr>
        <p:spPr/>
        <p:txBody>
          <a:bodyPr/>
          <a:lstStyle/>
          <a:p>
            <a:r>
              <a:rPr lang="ru-RU" dirty="0"/>
              <a:t>Модель рынка - реализация</a:t>
            </a:r>
            <a:endParaRPr lang="en-TR" dirty="0"/>
          </a:p>
        </p:txBody>
      </p:sp>
      <p:sp>
        <p:nvSpPr>
          <p:cNvPr id="3" name="Subtitle 2">
            <a:extLst>
              <a:ext uri="{FF2B5EF4-FFF2-40B4-BE49-F238E27FC236}">
                <a16:creationId xmlns:a16="http://schemas.microsoft.com/office/drawing/2014/main" id="{2D00746D-0DE1-A24A-A07B-6439B2BB3C7A}"/>
              </a:ext>
            </a:extLst>
          </p:cNvPr>
          <p:cNvSpPr>
            <a:spLocks noGrp="1"/>
          </p:cNvSpPr>
          <p:nvPr>
            <p:ph type="subTitle" idx="1"/>
          </p:nvPr>
        </p:nvSpPr>
        <p:spPr/>
        <p:txBody>
          <a:bodyPr/>
          <a:lstStyle/>
          <a:p>
            <a:r>
              <a:rPr lang="en-US" b="1" dirty="0">
                <a:solidFill>
                  <a:schemeClr val="accent1">
                    <a:lumMod val="50000"/>
                  </a:schemeClr>
                </a:solidFill>
              </a:rPr>
              <a:t>import</a:t>
            </a:r>
            <a:r>
              <a:rPr lang="en-US" dirty="0"/>
              <a:t> </a:t>
            </a:r>
            <a:r>
              <a:rPr lang="en-US" dirty="0">
                <a:solidFill>
                  <a:srgbClr val="00B050"/>
                </a:solidFill>
              </a:rPr>
              <a:t>gymnasium</a:t>
            </a:r>
            <a:r>
              <a:rPr lang="en-US" dirty="0"/>
              <a:t> </a:t>
            </a:r>
            <a:r>
              <a:rPr lang="en-US" b="1" dirty="0">
                <a:solidFill>
                  <a:schemeClr val="accent1">
                    <a:lumMod val="50000"/>
                  </a:schemeClr>
                </a:solidFill>
              </a:rPr>
              <a:t>as</a:t>
            </a:r>
            <a:r>
              <a:rPr lang="en-US" dirty="0"/>
              <a:t> </a:t>
            </a:r>
            <a:r>
              <a:rPr lang="en-US" dirty="0">
                <a:solidFill>
                  <a:srgbClr val="00B050"/>
                </a:solidFill>
              </a:rPr>
              <a:t>gym</a:t>
            </a:r>
          </a:p>
          <a:p>
            <a:endParaRPr lang="en-US" b="1" dirty="0">
              <a:solidFill>
                <a:schemeClr val="accent1">
                  <a:lumMod val="50000"/>
                </a:schemeClr>
              </a:solidFill>
            </a:endParaRPr>
          </a:p>
          <a:p>
            <a:r>
              <a:rPr lang="en-US" b="1" dirty="0">
                <a:solidFill>
                  <a:schemeClr val="accent1">
                    <a:lumMod val="50000"/>
                  </a:schemeClr>
                </a:solidFill>
              </a:rPr>
              <a:t>class </a:t>
            </a:r>
            <a:r>
              <a:rPr lang="en-US" dirty="0" err="1">
                <a:solidFill>
                  <a:schemeClr val="accent1">
                    <a:lumMod val="75000"/>
                  </a:schemeClr>
                </a:solidFill>
              </a:rPr>
              <a:t>StockTradingEnv</a:t>
            </a:r>
            <a:r>
              <a:rPr lang="en-US" dirty="0">
                <a:solidFill>
                  <a:schemeClr val="tx1"/>
                </a:solidFill>
              </a:rPr>
              <a:t>(</a:t>
            </a:r>
            <a:r>
              <a:rPr lang="en-US" dirty="0" err="1">
                <a:solidFill>
                  <a:schemeClr val="tx1"/>
                </a:solidFill>
              </a:rPr>
              <a:t>gym.Env</a:t>
            </a:r>
            <a:r>
              <a:rPr lang="en-US" dirty="0">
                <a:solidFill>
                  <a:schemeClr val="tx1"/>
                </a:solidFill>
              </a:rPr>
              <a:t>):</a:t>
            </a:r>
          </a:p>
          <a:p>
            <a:r>
              <a:rPr lang="en-US" dirty="0">
                <a:solidFill>
                  <a:schemeClr val="bg1">
                    <a:lumMod val="50000"/>
                  </a:schemeClr>
                </a:solidFill>
              </a:rPr>
              <a:t>"""</a:t>
            </a:r>
          </a:p>
          <a:p>
            <a:r>
              <a:rPr lang="en-US" dirty="0">
                <a:solidFill>
                  <a:schemeClr val="bg1">
                    <a:lumMod val="50000"/>
                  </a:schemeClr>
                </a:solidFill>
              </a:rPr>
              <a:t>Stock market simulator class</a:t>
            </a:r>
          </a:p>
          <a:p>
            <a:r>
              <a:rPr lang="en-US" dirty="0">
                <a:solidFill>
                  <a:schemeClr val="bg1">
                    <a:lumMod val="50000"/>
                  </a:schemeClr>
                </a:solidFill>
              </a:rPr>
              <a:t>"""</a:t>
            </a:r>
          </a:p>
          <a:p>
            <a:pPr lvl="1"/>
            <a:r>
              <a:rPr lang="en-US" sz="1100" b="1" dirty="0">
                <a:solidFill>
                  <a:schemeClr val="accent1">
                    <a:lumMod val="50000"/>
                  </a:schemeClr>
                </a:solidFill>
                <a:latin typeface="Courier New" panose="02070309020205020404" pitchFamily="49" charset="0"/>
                <a:cs typeface="Courier New" panose="02070309020205020404" pitchFamily="49" charset="0"/>
              </a:rPr>
              <a:t>def </a:t>
            </a:r>
            <a:r>
              <a:rPr lang="en-US" sz="1100" dirty="0">
                <a:solidFill>
                  <a:schemeClr val="accent1">
                    <a:lumMod val="75000"/>
                  </a:schemeClr>
                </a:solidFill>
                <a:latin typeface="Courier New" panose="02070309020205020404" pitchFamily="49" charset="0"/>
                <a:cs typeface="Courier New" panose="02070309020205020404" pitchFamily="49" charset="0"/>
              </a:rPr>
              <a:t>__</a:t>
            </a:r>
            <a:r>
              <a:rPr lang="en-US" sz="1100" dirty="0" err="1">
                <a:solidFill>
                  <a:schemeClr val="accent1">
                    <a:lumMod val="75000"/>
                  </a:schemeClr>
                </a:solidFill>
                <a:latin typeface="Courier New"/>
                <a:cs typeface="Courier New"/>
                <a:sym typeface="Courier New"/>
              </a:rPr>
              <a:t>init</a:t>
            </a:r>
            <a:r>
              <a:rPr lang="en-US" sz="1100" dirty="0">
                <a:solidFill>
                  <a:schemeClr val="accent1">
                    <a:lumMod val="75000"/>
                  </a:schemeClr>
                </a:solidFill>
                <a:latin typeface="Courier New" panose="02070309020205020404" pitchFamily="49" charset="0"/>
                <a:cs typeface="Courier New" panose="02070309020205020404" pitchFamily="49" charset="0"/>
              </a:rPr>
              <a:t>__</a:t>
            </a:r>
            <a:r>
              <a:rPr lang="en-US" sz="1100" dirty="0">
                <a:solidFill>
                  <a:schemeClr val="tx1"/>
                </a:solidFill>
                <a:latin typeface="Courier New" panose="02070309020205020404" pitchFamily="49" charset="0"/>
                <a:cs typeface="Courier New" panose="02070309020205020404" pitchFamily="49" charset="0"/>
              </a:rPr>
              <a:t>(self, df: </a:t>
            </a:r>
            <a:r>
              <a:rPr lang="en-US" sz="1100" dirty="0" err="1">
                <a:solidFill>
                  <a:schemeClr val="tx1"/>
                </a:solidFill>
                <a:latin typeface="Courier New" panose="02070309020205020404" pitchFamily="49" charset="0"/>
                <a:cs typeface="Courier New" panose="02070309020205020404" pitchFamily="49" charset="0"/>
              </a:rPr>
              <a:t>Pandas.DataFrame</a:t>
            </a:r>
            <a:r>
              <a:rPr lang="en-US" sz="1100" dirty="0">
                <a:solidFill>
                  <a:schemeClr val="tx1"/>
                </a:solidFill>
                <a:latin typeface="Courier New" panose="02070309020205020404" pitchFamily="49" charset="0"/>
                <a:cs typeface="Courier New" panose="02070309020205020404" pitchFamily="49" charset="0"/>
              </a:rPr>
              <a:t>):</a:t>
            </a:r>
          </a:p>
          <a:p>
            <a:pPr lvl="1"/>
            <a:r>
              <a:rPr lang="en-US" sz="1100" dirty="0">
                <a:solidFill>
                  <a:schemeClr val="tx1"/>
                </a:solidFill>
                <a:latin typeface="Courier New" panose="02070309020205020404" pitchFamily="49" charset="0"/>
                <a:cs typeface="Courier New" panose="02070309020205020404" pitchFamily="49" charset="0"/>
              </a:rPr>
              <a:t>	…</a:t>
            </a:r>
          </a:p>
          <a:p>
            <a:pPr lvl="1"/>
            <a:endParaRPr lang="en-US" sz="1100" dirty="0">
              <a:solidFill>
                <a:schemeClr val="tx1"/>
              </a:solidFill>
              <a:latin typeface="Courier New" panose="02070309020205020404" pitchFamily="49" charset="0"/>
              <a:cs typeface="Courier New" panose="02070309020205020404" pitchFamily="49" charset="0"/>
            </a:endParaRPr>
          </a:p>
          <a:p>
            <a:pPr lvl="1"/>
            <a:r>
              <a:rPr lang="en-US" sz="1100" b="1" dirty="0">
                <a:solidFill>
                  <a:schemeClr val="accent1">
                    <a:lumMod val="50000"/>
                  </a:schemeClr>
                </a:solidFill>
                <a:latin typeface="Courier New" panose="02070309020205020404" pitchFamily="49" charset="0"/>
                <a:cs typeface="Courier New" panose="02070309020205020404" pitchFamily="49" charset="0"/>
              </a:rPr>
              <a:t>def</a:t>
            </a:r>
            <a:r>
              <a:rPr lang="en-US" sz="1100" dirty="0">
                <a:solidFill>
                  <a:schemeClr val="tx1"/>
                </a:solidFill>
                <a:latin typeface="Courier New" panose="02070309020205020404" pitchFamily="49" charset="0"/>
                <a:cs typeface="Courier New" panose="02070309020205020404" pitchFamily="49" charset="0"/>
              </a:rPr>
              <a:t> </a:t>
            </a:r>
            <a:r>
              <a:rPr lang="en-US" sz="1100" dirty="0">
                <a:solidFill>
                  <a:schemeClr val="accent1">
                    <a:lumMod val="75000"/>
                  </a:schemeClr>
                </a:solidFill>
                <a:latin typeface="Courier New" panose="02070309020205020404" pitchFamily="49" charset="0"/>
                <a:cs typeface="Courier New" panose="02070309020205020404" pitchFamily="49" charset="0"/>
              </a:rPr>
              <a:t>step</a:t>
            </a:r>
            <a:r>
              <a:rPr lang="en-US" sz="1100" dirty="0">
                <a:solidFill>
                  <a:schemeClr val="tx1"/>
                </a:solidFill>
                <a:latin typeface="Courier New" panose="02070309020205020404" pitchFamily="49" charset="0"/>
                <a:cs typeface="Courier New" panose="02070309020205020404" pitchFamily="49" charset="0"/>
              </a:rPr>
              <a:t>(self, action):</a:t>
            </a:r>
          </a:p>
          <a:p>
            <a:pPr lvl="1"/>
            <a:r>
              <a:rPr lang="en-US" sz="1100" dirty="0">
                <a:solidFill>
                  <a:schemeClr val="tx1"/>
                </a:solidFill>
                <a:latin typeface="Courier New" panose="02070309020205020404" pitchFamily="49" charset="0"/>
                <a:cs typeface="Courier New" panose="02070309020205020404" pitchFamily="49" charset="0"/>
              </a:rPr>
              <a:t>	…</a:t>
            </a:r>
          </a:p>
          <a:p>
            <a:pPr lvl="1"/>
            <a:r>
              <a:rPr lang="en-US" sz="1100" dirty="0">
                <a:solidFill>
                  <a:schemeClr val="tx1"/>
                </a:solidFill>
                <a:latin typeface="Courier New" panose="02070309020205020404" pitchFamily="49" charset="0"/>
                <a:cs typeface="Courier New" panose="02070309020205020404" pitchFamily="49" charset="0"/>
              </a:rPr>
              <a:t>	</a:t>
            </a:r>
            <a:r>
              <a:rPr lang="en-US" sz="1100" b="1" dirty="0">
                <a:solidFill>
                  <a:schemeClr val="accent1">
                    <a:lumMod val="50000"/>
                  </a:schemeClr>
                </a:solidFill>
                <a:latin typeface="Courier New" panose="02070309020205020404" pitchFamily="49" charset="0"/>
                <a:cs typeface="Courier New" panose="02070309020205020404" pitchFamily="49" charset="0"/>
              </a:rPr>
              <a:t>return</a:t>
            </a:r>
            <a:r>
              <a:rPr lang="en-US" sz="1100" dirty="0">
                <a:solidFill>
                  <a:schemeClr val="tx1"/>
                </a:solidFill>
                <a:latin typeface="Courier New" panose="02070309020205020404" pitchFamily="49" charset="0"/>
                <a:cs typeface="Courier New" panose="02070309020205020404" pitchFamily="49" charset="0"/>
              </a:rPr>
              <a:t> </a:t>
            </a:r>
            <a:r>
              <a:rPr lang="en-US" sz="1100" dirty="0" err="1">
                <a:solidFill>
                  <a:schemeClr val="tx1"/>
                </a:solidFill>
                <a:latin typeface="Courier New" panose="02070309020205020404" pitchFamily="49" charset="0"/>
                <a:cs typeface="Courier New" panose="02070309020205020404" pitchFamily="49" charset="0"/>
              </a:rPr>
              <a:t>obs</a:t>
            </a:r>
            <a:r>
              <a:rPr lang="en-US" sz="1100" dirty="0">
                <a:solidFill>
                  <a:schemeClr val="tx1"/>
                </a:solidFill>
                <a:latin typeface="Courier New" panose="02070309020205020404" pitchFamily="49" charset="0"/>
                <a:cs typeface="Courier New" panose="02070309020205020404" pitchFamily="49" charset="0"/>
              </a:rPr>
              <a:t>, reward, done, </a:t>
            </a:r>
            <a:r>
              <a:rPr lang="en-US" sz="1100" dirty="0" err="1">
                <a:solidFill>
                  <a:schemeClr val="tx1"/>
                </a:solidFill>
                <a:latin typeface="Courier New" panose="02070309020205020404" pitchFamily="49" charset="0"/>
                <a:cs typeface="Courier New" panose="02070309020205020404" pitchFamily="49" charset="0"/>
              </a:rPr>
              <a:t>trunc</a:t>
            </a:r>
            <a:r>
              <a:rPr lang="en-US" sz="1100" dirty="0">
                <a:solidFill>
                  <a:schemeClr val="tx1"/>
                </a:solidFill>
                <a:latin typeface="Courier New" panose="02070309020205020404" pitchFamily="49" charset="0"/>
                <a:cs typeface="Courier New" panose="02070309020205020404" pitchFamily="49" charset="0"/>
              </a:rPr>
              <a:t>, info</a:t>
            </a:r>
          </a:p>
          <a:p>
            <a:pPr lvl="1"/>
            <a:endParaRPr lang="en-US" sz="1100" dirty="0">
              <a:solidFill>
                <a:schemeClr val="tx1"/>
              </a:solidFill>
              <a:latin typeface="Courier New" panose="02070309020205020404" pitchFamily="49" charset="0"/>
              <a:cs typeface="Courier New" panose="02070309020205020404" pitchFamily="49" charset="0"/>
            </a:endParaRPr>
          </a:p>
          <a:p>
            <a:pPr lvl="1"/>
            <a:r>
              <a:rPr lang="en-US" sz="1100" b="1" dirty="0">
                <a:solidFill>
                  <a:schemeClr val="accent1">
                    <a:lumMod val="50000"/>
                  </a:schemeClr>
                </a:solidFill>
                <a:latin typeface="Courier New" panose="02070309020205020404" pitchFamily="49" charset="0"/>
                <a:cs typeface="Courier New" panose="02070309020205020404" pitchFamily="49" charset="0"/>
              </a:rPr>
              <a:t>def</a:t>
            </a:r>
            <a:r>
              <a:rPr lang="en-US" sz="1100" dirty="0">
                <a:solidFill>
                  <a:schemeClr val="tx1"/>
                </a:solidFill>
                <a:latin typeface="Courier New" panose="02070309020205020404" pitchFamily="49" charset="0"/>
                <a:cs typeface="Courier New" panose="02070309020205020404" pitchFamily="49" charset="0"/>
              </a:rPr>
              <a:t> </a:t>
            </a:r>
            <a:r>
              <a:rPr lang="en-US" sz="1100" dirty="0">
                <a:solidFill>
                  <a:schemeClr val="accent1">
                    <a:lumMod val="75000"/>
                  </a:schemeClr>
                </a:solidFill>
                <a:latin typeface="Courier New" panose="02070309020205020404" pitchFamily="49" charset="0"/>
                <a:cs typeface="Courier New" panose="02070309020205020404" pitchFamily="49" charset="0"/>
              </a:rPr>
              <a:t>reset</a:t>
            </a:r>
            <a:r>
              <a:rPr lang="en-US" sz="1100" dirty="0">
                <a:solidFill>
                  <a:schemeClr val="tx1"/>
                </a:solidFill>
                <a:latin typeface="Courier New" panose="02070309020205020404" pitchFamily="49" charset="0"/>
                <a:cs typeface="Courier New" panose="02070309020205020404" pitchFamily="49" charset="0"/>
              </a:rPr>
              <a:t>(self)</a:t>
            </a:r>
          </a:p>
          <a:p>
            <a:pPr lvl="1"/>
            <a:r>
              <a:rPr lang="en-US" sz="1100" dirty="0">
                <a:solidFill>
                  <a:schemeClr val="tx1"/>
                </a:solidFill>
                <a:latin typeface="Courier New" panose="02070309020205020404" pitchFamily="49" charset="0"/>
                <a:cs typeface="Courier New" panose="02070309020205020404" pitchFamily="49" charset="0"/>
              </a:rPr>
              <a:t>	…</a:t>
            </a:r>
          </a:p>
          <a:p>
            <a:pPr lvl="1"/>
            <a:r>
              <a:rPr lang="en-US" sz="1100" dirty="0">
                <a:solidFill>
                  <a:schemeClr val="tx1"/>
                </a:solidFill>
                <a:latin typeface="Courier New" panose="02070309020205020404" pitchFamily="49" charset="0"/>
                <a:cs typeface="Courier New" panose="02070309020205020404" pitchFamily="49" charset="0"/>
              </a:rPr>
              <a:t>	</a:t>
            </a:r>
            <a:r>
              <a:rPr lang="en-US" sz="1100" b="1" dirty="0">
                <a:solidFill>
                  <a:schemeClr val="accent1">
                    <a:lumMod val="50000"/>
                  </a:schemeClr>
                </a:solidFill>
                <a:latin typeface="Courier New" panose="02070309020205020404" pitchFamily="49" charset="0"/>
                <a:cs typeface="Courier New" panose="02070309020205020404" pitchFamily="49" charset="0"/>
              </a:rPr>
              <a:t> return</a:t>
            </a:r>
            <a:r>
              <a:rPr lang="en-US" sz="1100" dirty="0">
                <a:solidFill>
                  <a:schemeClr val="tx1"/>
                </a:solidFill>
                <a:latin typeface="Courier New" panose="02070309020205020404" pitchFamily="49" charset="0"/>
                <a:cs typeface="Courier New" panose="02070309020205020404" pitchFamily="49" charset="0"/>
              </a:rPr>
              <a:t> </a:t>
            </a:r>
            <a:r>
              <a:rPr lang="en-US" sz="1100" dirty="0" err="1">
                <a:solidFill>
                  <a:schemeClr val="tx1"/>
                </a:solidFill>
                <a:latin typeface="Courier New" panose="02070309020205020404" pitchFamily="49" charset="0"/>
                <a:cs typeface="Courier New" panose="02070309020205020404" pitchFamily="49" charset="0"/>
              </a:rPr>
              <a:t>obs</a:t>
            </a:r>
            <a:r>
              <a:rPr lang="en-US" sz="1100" dirty="0">
                <a:solidFill>
                  <a:schemeClr val="tx1"/>
                </a:solidFill>
                <a:latin typeface="Courier New" panose="02070309020205020404" pitchFamily="49" charset="0"/>
                <a:cs typeface="Courier New" panose="02070309020205020404" pitchFamily="49" charset="0"/>
              </a:rPr>
              <a:t>, info</a:t>
            </a:r>
            <a:endParaRPr lang="en-US" dirty="0">
              <a:solidFill>
                <a:schemeClr val="accent1">
                  <a:lumMod val="50000"/>
                </a:schemeClr>
              </a:solidFill>
            </a:endParaRPr>
          </a:p>
          <a:p>
            <a:endParaRPr lang="en-US" b="1" dirty="0">
              <a:solidFill>
                <a:schemeClr val="accent1">
                  <a:lumMod val="50000"/>
                </a:schemeClr>
              </a:solidFill>
            </a:endParaRPr>
          </a:p>
          <a:p>
            <a:endParaRPr lang="en-TR" dirty="0">
              <a:solidFill>
                <a:srgbClr val="00B050"/>
              </a:solidFill>
            </a:endParaRPr>
          </a:p>
        </p:txBody>
      </p:sp>
    </p:spTree>
    <p:extLst>
      <p:ext uri="{BB962C8B-B14F-4D97-AF65-F5344CB8AC3E}">
        <p14:creationId xmlns:p14="http://schemas.microsoft.com/office/powerpoint/2010/main" val="22156076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76"/>
          <p:cNvSpPr txBox="1">
            <a:spLocks noGrp="1"/>
          </p:cNvSpPr>
          <p:nvPr>
            <p:ph type="title"/>
          </p:nvPr>
        </p:nvSpPr>
        <p:spPr>
          <a:xfrm>
            <a:off x="956225" y="396400"/>
            <a:ext cx="6931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RU" sz="4800" dirty="0">
                <a:latin typeface="Roboto"/>
                <a:ea typeface="Roboto"/>
                <a:cs typeface="Roboto"/>
                <a:sym typeface="Roboto"/>
              </a:rPr>
              <a:t>Торговый агент</a:t>
            </a:r>
            <a:endParaRPr dirty="0"/>
          </a:p>
        </p:txBody>
      </p:sp>
    </p:spTree>
    <p:extLst>
      <p:ext uri="{BB962C8B-B14F-4D97-AF65-F5344CB8AC3E}">
        <p14:creationId xmlns:p14="http://schemas.microsoft.com/office/powerpoint/2010/main" val="2410771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r>
              <a:rPr lang="ru-RU" dirty="0">
                <a:solidFill>
                  <a:srgbClr val="000000"/>
                </a:solidFill>
                <a:latin typeface="Helvetica Neue" panose="02000503000000020004" pitchFamily="2" charset="0"/>
              </a:rPr>
              <a:t>Реализация агента</a:t>
            </a:r>
            <a:endParaRPr dirty="0"/>
          </a:p>
        </p:txBody>
      </p:sp>
      <p:sp>
        <p:nvSpPr>
          <p:cNvPr id="7" name="Subtitle 1">
            <a:extLst>
              <a:ext uri="{FF2B5EF4-FFF2-40B4-BE49-F238E27FC236}">
                <a16:creationId xmlns:a16="http://schemas.microsoft.com/office/drawing/2014/main" id="{92EBE63F-F23C-2143-AF27-487B9B59AA24}"/>
              </a:ext>
            </a:extLst>
          </p:cNvPr>
          <p:cNvSpPr txBox="1">
            <a:spLocks/>
          </p:cNvSpPr>
          <p:nvPr/>
        </p:nvSpPr>
        <p:spPr>
          <a:xfrm>
            <a:off x="500550" y="1697080"/>
            <a:ext cx="8226300" cy="2816210"/>
          </a:xfrm>
          <a:prstGeom prst="rect">
            <a:avLst/>
          </a:prstGeom>
          <a:solidFill>
            <a:schemeClr val="tx2">
              <a:alpha val="20000"/>
            </a:schemeClr>
          </a:solid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36550" algn="l" rtl="0">
              <a:lnSpc>
                <a:spcPct val="120000"/>
              </a:lnSpc>
              <a:spcBef>
                <a:spcPts val="300"/>
              </a:spcBef>
              <a:spcAft>
                <a:spcPts val="0"/>
              </a:spcAft>
              <a:buClr>
                <a:schemeClr val="dk1"/>
              </a:buClr>
              <a:buSzPts val="1700"/>
              <a:buFont typeface="Roboto"/>
              <a:buChar char="●"/>
              <a:defRPr sz="1700" b="0" i="0" u="none" strike="noStrike" cap="none">
                <a:solidFill>
                  <a:schemeClr val="dk1"/>
                </a:solidFill>
                <a:latin typeface="Roboto"/>
                <a:ea typeface="Roboto"/>
                <a:cs typeface="Roboto"/>
                <a:sym typeface="Roboto"/>
              </a:defRPr>
            </a:lvl1pPr>
            <a:lvl2pPr marL="914400" marR="0" lvl="1" indent="-323850" algn="l" rtl="0">
              <a:lnSpc>
                <a:spcPct val="120000"/>
              </a:lnSpc>
              <a:spcBef>
                <a:spcPts val="300"/>
              </a:spcBef>
              <a:spcAft>
                <a:spcPts val="0"/>
              </a:spcAft>
              <a:buClr>
                <a:schemeClr val="dk1"/>
              </a:buClr>
              <a:buSzPts val="1500"/>
              <a:buFont typeface="Roboto"/>
              <a:buChar char="○"/>
              <a:defRPr sz="1500" b="0" i="0" u="none" strike="noStrike" cap="none">
                <a:solidFill>
                  <a:schemeClr val="dk1"/>
                </a:solidFill>
                <a:latin typeface="Roboto"/>
                <a:ea typeface="Roboto"/>
                <a:cs typeface="Roboto"/>
                <a:sym typeface="Roboto"/>
              </a:defRPr>
            </a:lvl2pPr>
            <a:lvl3pPr marL="1371600" marR="0" lvl="2" indent="-311150" algn="l" rtl="0">
              <a:lnSpc>
                <a:spcPct val="120000"/>
              </a:lnSpc>
              <a:spcBef>
                <a:spcPts val="30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3pPr>
            <a:lvl4pPr marL="1828800" marR="0" lvl="3" indent="-311150" algn="l" rtl="0">
              <a:lnSpc>
                <a:spcPct val="120000"/>
              </a:lnSpc>
              <a:spcBef>
                <a:spcPts val="30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4pPr>
            <a:lvl5pPr marL="2286000" marR="0" lvl="4"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5pPr>
            <a:lvl6pPr marL="2743200" marR="0" lvl="5" indent="-311150" algn="l" rtl="0">
              <a:lnSpc>
                <a:spcPct val="120000"/>
              </a:lnSpc>
              <a:spcBef>
                <a:spcPts val="30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6pPr>
            <a:lvl7pPr marL="3200400" marR="0" lvl="6" indent="-311150" algn="l" rtl="0">
              <a:lnSpc>
                <a:spcPct val="120000"/>
              </a:lnSpc>
              <a:spcBef>
                <a:spcPts val="30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7pPr>
            <a:lvl8pPr marL="3657600" marR="0" lvl="7" indent="-311150" algn="l" rtl="0">
              <a:lnSpc>
                <a:spcPct val="120000"/>
              </a:lnSpc>
              <a:spcBef>
                <a:spcPts val="30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8pPr>
            <a:lvl9pPr marL="4114800" marR="0" lvl="8" indent="-311150" algn="l" rtl="0">
              <a:lnSpc>
                <a:spcPct val="120000"/>
              </a:lnSpc>
              <a:spcBef>
                <a:spcPts val="30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9pPr>
          </a:lstStyle>
          <a:p>
            <a:pPr marL="120650" indent="0">
              <a:buNone/>
            </a:pPr>
            <a:r>
              <a:rPr lang="en-US" b="1" dirty="0">
                <a:solidFill>
                  <a:srgbClr val="007020"/>
                </a:solidFill>
                <a:latin typeface="Courier New" panose="02070309020205020404" pitchFamily="49" charset="0"/>
                <a:cs typeface="Courier New" panose="02070309020205020404" pitchFamily="49" charset="0"/>
              </a:rPr>
              <a:t>import</a:t>
            </a:r>
            <a:r>
              <a:rPr lang="en-US" dirty="0">
                <a:latin typeface="Courier New" panose="02070309020205020404" pitchFamily="49" charset="0"/>
                <a:cs typeface="Courier New" panose="02070309020205020404" pitchFamily="49" charset="0"/>
              </a:rPr>
              <a:t> </a:t>
            </a:r>
            <a:r>
              <a:rPr lang="en-US" b="1" dirty="0">
                <a:solidFill>
                  <a:srgbClr val="0E84B5"/>
                </a:solidFill>
                <a:latin typeface="Courier New" panose="02070309020205020404" pitchFamily="49" charset="0"/>
                <a:cs typeface="Courier New" panose="02070309020205020404" pitchFamily="49" charset="0"/>
              </a:rPr>
              <a:t>gymnasium</a:t>
            </a:r>
            <a:r>
              <a:rPr lang="en-US" dirty="0">
                <a:latin typeface="Courier New" panose="02070309020205020404" pitchFamily="49" charset="0"/>
                <a:cs typeface="Courier New" panose="02070309020205020404" pitchFamily="49" charset="0"/>
              </a:rPr>
              <a:t> </a:t>
            </a:r>
            <a:r>
              <a:rPr lang="en-US" b="1" dirty="0">
                <a:solidFill>
                  <a:srgbClr val="007020"/>
                </a:solidFill>
                <a:latin typeface="Courier New" panose="02070309020205020404" pitchFamily="49" charset="0"/>
                <a:cs typeface="Courier New" panose="02070309020205020404" pitchFamily="49" charset="0"/>
              </a:rPr>
              <a:t>as</a:t>
            </a:r>
            <a:r>
              <a:rPr lang="en-US" dirty="0">
                <a:latin typeface="Courier New" panose="02070309020205020404" pitchFamily="49" charset="0"/>
                <a:cs typeface="Courier New" panose="02070309020205020404" pitchFamily="49" charset="0"/>
              </a:rPr>
              <a:t> </a:t>
            </a:r>
            <a:r>
              <a:rPr lang="en-US" b="1" dirty="0">
                <a:solidFill>
                  <a:srgbClr val="0E84B5"/>
                </a:solidFill>
                <a:latin typeface="Courier New" panose="02070309020205020404" pitchFamily="49" charset="0"/>
                <a:cs typeface="Courier New" panose="02070309020205020404" pitchFamily="49" charset="0"/>
              </a:rPr>
              <a:t>gym</a:t>
            </a:r>
            <a:r>
              <a:rPr lang="en-US" dirty="0">
                <a:latin typeface="Courier New" panose="02070309020205020404" pitchFamily="49" charset="0"/>
                <a:cs typeface="Courier New" panose="02070309020205020404" pitchFamily="49" charset="0"/>
              </a:rPr>
              <a:t> </a:t>
            </a:r>
          </a:p>
          <a:p>
            <a:pPr marL="120650" indent="0">
              <a:buNone/>
            </a:pPr>
            <a:r>
              <a:rPr lang="en-US" b="1" dirty="0">
                <a:solidFill>
                  <a:srgbClr val="007020"/>
                </a:solidFill>
                <a:latin typeface="Courier New" panose="02070309020205020404" pitchFamily="49" charset="0"/>
                <a:cs typeface="Courier New" panose="02070309020205020404" pitchFamily="49" charset="0"/>
              </a:rPr>
              <a:t>from</a:t>
            </a:r>
            <a:r>
              <a:rPr lang="en-US" dirty="0">
                <a:latin typeface="Courier New" panose="02070309020205020404" pitchFamily="49" charset="0"/>
                <a:cs typeface="Courier New" panose="02070309020205020404" pitchFamily="49" charset="0"/>
              </a:rPr>
              <a:t> </a:t>
            </a:r>
            <a:r>
              <a:rPr lang="en-US" b="1" dirty="0">
                <a:solidFill>
                  <a:srgbClr val="0E84B5"/>
                </a:solidFill>
                <a:latin typeface="Courier New" panose="02070309020205020404" pitchFamily="49" charset="0"/>
                <a:cs typeface="Courier New" panose="02070309020205020404" pitchFamily="49" charset="0"/>
              </a:rPr>
              <a:t>stable_baselines3</a:t>
            </a:r>
            <a:r>
              <a:rPr lang="en-US" dirty="0">
                <a:latin typeface="Courier New" panose="02070309020205020404" pitchFamily="49" charset="0"/>
                <a:cs typeface="Courier New" panose="02070309020205020404" pitchFamily="49" charset="0"/>
              </a:rPr>
              <a:t> </a:t>
            </a:r>
            <a:r>
              <a:rPr lang="en-US" b="1" dirty="0">
                <a:solidFill>
                  <a:srgbClr val="007020"/>
                </a:solidFill>
                <a:latin typeface="Courier New" panose="02070309020205020404" pitchFamily="49" charset="0"/>
                <a:cs typeface="Courier New" panose="02070309020205020404" pitchFamily="49" charset="0"/>
              </a:rPr>
              <a:t>import</a:t>
            </a:r>
            <a:r>
              <a:rPr lang="en-US" dirty="0">
                <a:latin typeface="Courier New" panose="02070309020205020404" pitchFamily="49" charset="0"/>
                <a:cs typeface="Courier New" panose="02070309020205020404" pitchFamily="49" charset="0"/>
              </a:rPr>
              <a:t> PPO </a:t>
            </a:r>
          </a:p>
          <a:p>
            <a:pPr marL="120650" indent="0">
              <a:buNone/>
            </a:pPr>
            <a:endParaRPr lang="en-US" dirty="0">
              <a:latin typeface="Courier New" panose="02070309020205020404" pitchFamily="49" charset="0"/>
              <a:cs typeface="Courier New" panose="02070309020205020404" pitchFamily="49" charset="0"/>
            </a:endParaRPr>
          </a:p>
          <a:p>
            <a:pPr marL="120650" indent="0">
              <a:buNone/>
            </a:pPr>
            <a:r>
              <a:rPr lang="en-US" dirty="0">
                <a:latin typeface="Courier New" panose="02070309020205020404" pitchFamily="49" charset="0"/>
                <a:cs typeface="Courier New" panose="02070309020205020404" pitchFamily="49" charset="0"/>
              </a:rPr>
              <a:t>env = </a:t>
            </a:r>
            <a:r>
              <a:rPr lang="en-US" dirty="0" err="1">
                <a:solidFill>
                  <a:schemeClr val="accent1">
                    <a:lumMod val="75000"/>
                  </a:schemeClr>
                </a:solidFill>
                <a:latin typeface="Courier New" panose="02070309020205020404" pitchFamily="49" charset="0"/>
                <a:cs typeface="Courier New" panose="02070309020205020404" pitchFamily="49" charset="0"/>
              </a:rPr>
              <a:t>DummyVecEnv</a:t>
            </a:r>
            <a:r>
              <a:rPr lang="en-US" dirty="0">
                <a:latin typeface="Courier New" panose="02070309020205020404" pitchFamily="49" charset="0"/>
                <a:cs typeface="Courier New" panose="02070309020205020404" pitchFamily="49" charset="0"/>
              </a:rPr>
              <a:t>([</a:t>
            </a:r>
            <a:r>
              <a:rPr lang="en-US" dirty="0">
                <a:solidFill>
                  <a:srgbClr val="7030A0"/>
                </a:solidFill>
                <a:latin typeface="Courier New" panose="02070309020205020404" pitchFamily="49" charset="0"/>
                <a:cs typeface="Courier New" panose="02070309020205020404" pitchFamily="49" charset="0"/>
              </a:rPr>
              <a:t>lambda</a:t>
            </a:r>
            <a:r>
              <a:rPr lang="en-US" dirty="0">
                <a:latin typeface="Courier New" panose="02070309020205020404" pitchFamily="49" charset="0"/>
                <a:cs typeface="Courier New" panose="02070309020205020404" pitchFamily="49" charset="0"/>
              </a:rPr>
              <a:t>: </a:t>
            </a:r>
            <a:r>
              <a:rPr lang="en-US" dirty="0" err="1">
                <a:solidFill>
                  <a:schemeClr val="accent1">
                    <a:lumMod val="75000"/>
                  </a:schemeClr>
                </a:solidFill>
                <a:latin typeface="Courier New" panose="02070309020205020404" pitchFamily="49" charset="0"/>
                <a:cs typeface="Courier New" panose="02070309020205020404" pitchFamily="49" charset="0"/>
              </a:rPr>
              <a:t>StockTradingEnv</a:t>
            </a:r>
            <a:r>
              <a:rPr lang="en-US" dirty="0">
                <a:latin typeface="Courier New" panose="02070309020205020404" pitchFamily="49" charset="0"/>
                <a:cs typeface="Courier New" panose="02070309020205020404" pitchFamily="49" charset="0"/>
              </a:rPr>
              <a:t>(df)])</a:t>
            </a:r>
          </a:p>
          <a:p>
            <a:pPr marL="120650" indent="0">
              <a:buNone/>
            </a:pPr>
            <a:r>
              <a:rPr lang="en-US" dirty="0">
                <a:latin typeface="Courier New" panose="02070309020205020404" pitchFamily="49" charset="0"/>
                <a:cs typeface="Courier New" panose="02070309020205020404" pitchFamily="49" charset="0"/>
              </a:rPr>
              <a:t>model = </a:t>
            </a:r>
            <a:r>
              <a:rPr lang="en-US" dirty="0">
                <a:solidFill>
                  <a:schemeClr val="accent1">
                    <a:lumMod val="75000"/>
                  </a:schemeClr>
                </a:solidFill>
                <a:latin typeface="Courier New" panose="02070309020205020404" pitchFamily="49" charset="0"/>
                <a:cs typeface="Courier New" panose="02070309020205020404" pitchFamily="49" charset="0"/>
              </a:rPr>
              <a:t>PPO</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MlpPolicy</a:t>
            </a:r>
            <a:r>
              <a:rPr lang="en-US" dirty="0">
                <a:latin typeface="Courier New" panose="02070309020205020404" pitchFamily="49" charset="0"/>
                <a:cs typeface="Courier New" panose="02070309020205020404" pitchFamily="49" charset="0"/>
              </a:rPr>
              <a:t>", env)</a:t>
            </a:r>
          </a:p>
          <a:p>
            <a:pPr marL="120650" indent="0">
              <a:buNone/>
            </a:pPr>
            <a:r>
              <a:rPr lang="en-US" dirty="0" err="1">
                <a:latin typeface="Courier New" panose="02070309020205020404" pitchFamily="49" charset="0"/>
                <a:cs typeface="Courier New" panose="02070309020205020404" pitchFamily="49" charset="0"/>
              </a:rPr>
              <a:t>model.</a:t>
            </a:r>
            <a:r>
              <a:rPr lang="en-US" dirty="0" err="1">
                <a:solidFill>
                  <a:schemeClr val="accent1">
                    <a:lumMod val="75000"/>
                  </a:schemeClr>
                </a:solidFill>
                <a:latin typeface="Courier New" panose="02070309020205020404" pitchFamily="49" charset="0"/>
                <a:cs typeface="Courier New" panose="02070309020205020404" pitchFamily="49" charset="0"/>
              </a:rPr>
              <a:t>learn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total_timesteps</a:t>
            </a:r>
            <a:r>
              <a:rPr lang="en-US" dirty="0">
                <a:latin typeface="Courier New" panose="02070309020205020404" pitchFamily="49" charset="0"/>
                <a:cs typeface="Courier New" panose="02070309020205020404" pitchFamily="49" charset="0"/>
              </a:rPr>
              <a:t>=20000, </a:t>
            </a:r>
            <a:r>
              <a:rPr lang="en-US" dirty="0" err="1">
                <a:latin typeface="Courier New" panose="02070309020205020404" pitchFamily="49" charset="0"/>
                <a:cs typeface="Courier New" panose="02070309020205020404" pitchFamily="49" charset="0"/>
              </a:rPr>
              <a:t>log_interval</a:t>
            </a:r>
            <a:r>
              <a:rPr lang="en-US" dirty="0">
                <a:latin typeface="Courier New" panose="02070309020205020404" pitchFamily="49" charset="0"/>
                <a:cs typeface="Courier New" panose="02070309020205020404" pitchFamily="49" charset="0"/>
              </a:rPr>
              <a:t>=1)</a:t>
            </a:r>
          </a:p>
        </p:txBody>
      </p:sp>
      <p:grpSp>
        <p:nvGrpSpPr>
          <p:cNvPr id="8" name="Group 7">
            <a:extLst>
              <a:ext uri="{FF2B5EF4-FFF2-40B4-BE49-F238E27FC236}">
                <a16:creationId xmlns:a16="http://schemas.microsoft.com/office/drawing/2014/main" id="{CF961D5F-2AE1-4D40-AC00-5DEDE506C8ED}"/>
              </a:ext>
            </a:extLst>
          </p:cNvPr>
          <p:cNvGrpSpPr/>
          <p:nvPr/>
        </p:nvGrpSpPr>
        <p:grpSpPr>
          <a:xfrm>
            <a:off x="6624470" y="330724"/>
            <a:ext cx="2286648" cy="2130115"/>
            <a:chOff x="6541950" y="325257"/>
            <a:chExt cx="2286648" cy="2130115"/>
          </a:xfrm>
        </p:grpSpPr>
        <p:grpSp>
          <p:nvGrpSpPr>
            <p:cNvPr id="5" name="Group 4">
              <a:extLst>
                <a:ext uri="{FF2B5EF4-FFF2-40B4-BE49-F238E27FC236}">
                  <a16:creationId xmlns:a16="http://schemas.microsoft.com/office/drawing/2014/main" id="{F6669DC7-BE4B-1B49-8C8D-38150D5D79E8}"/>
                </a:ext>
              </a:extLst>
            </p:cNvPr>
            <p:cNvGrpSpPr/>
            <p:nvPr/>
          </p:nvGrpSpPr>
          <p:grpSpPr>
            <a:xfrm>
              <a:off x="6541950" y="330724"/>
              <a:ext cx="2286648" cy="2124648"/>
              <a:chOff x="6541950" y="330724"/>
              <a:chExt cx="2286648" cy="2124648"/>
            </a:xfrm>
          </p:grpSpPr>
          <p:pic>
            <p:nvPicPr>
              <p:cNvPr id="3" name="Picture 2">
                <a:extLst>
                  <a:ext uri="{FF2B5EF4-FFF2-40B4-BE49-F238E27FC236}">
                    <a16:creationId xmlns:a16="http://schemas.microsoft.com/office/drawing/2014/main" id="{092245B1-F04C-0740-B0F7-3F4E99E83975}"/>
                  </a:ext>
                </a:extLst>
              </p:cNvPr>
              <p:cNvPicPr>
                <a:picLocks noChangeAspect="1"/>
              </p:cNvPicPr>
              <p:nvPr/>
            </p:nvPicPr>
            <p:blipFill>
              <a:blip r:embed="rId3"/>
              <a:stretch>
                <a:fillRect/>
              </a:stretch>
            </p:blipFill>
            <p:spPr>
              <a:xfrm>
                <a:off x="6642208" y="330724"/>
                <a:ext cx="2084642" cy="1817293"/>
              </a:xfrm>
              <a:prstGeom prst="rect">
                <a:avLst/>
              </a:prstGeom>
              <a:ln>
                <a:noFill/>
              </a:ln>
            </p:spPr>
          </p:pic>
          <p:sp>
            <p:nvSpPr>
              <p:cNvPr id="4" name="TextBox 3">
                <a:extLst>
                  <a:ext uri="{FF2B5EF4-FFF2-40B4-BE49-F238E27FC236}">
                    <a16:creationId xmlns:a16="http://schemas.microsoft.com/office/drawing/2014/main" id="{F970B7B7-0EB7-CB4B-89CC-3C19376A751A}"/>
                  </a:ext>
                </a:extLst>
              </p:cNvPr>
              <p:cNvSpPr txBox="1"/>
              <p:nvPr/>
            </p:nvSpPr>
            <p:spPr>
              <a:xfrm>
                <a:off x="6541950" y="2147595"/>
                <a:ext cx="2286648" cy="307777"/>
              </a:xfrm>
              <a:prstGeom prst="rect">
                <a:avLst/>
              </a:prstGeom>
              <a:noFill/>
              <a:ln>
                <a:noFill/>
              </a:ln>
            </p:spPr>
            <p:txBody>
              <a:bodyPr wrap="square" rtlCol="0">
                <a:spAutoFit/>
              </a:bodyPr>
              <a:lstStyle/>
              <a:p>
                <a:pPr algn="ctr"/>
                <a:r>
                  <a:rPr lang="en-US" b="1" dirty="0">
                    <a:solidFill>
                      <a:schemeClr val="tx1"/>
                    </a:solidFill>
                    <a:latin typeface="Courier New" panose="02070309020205020404" pitchFamily="49" charset="0"/>
                    <a:cs typeface="Courier New" panose="02070309020205020404" pitchFamily="49" charset="0"/>
                  </a:rPr>
                  <a:t>Stable</a:t>
                </a:r>
                <a:r>
                  <a:rPr lang="ru-RU" b="1" dirty="0">
                    <a:solidFill>
                      <a:schemeClr val="tx1"/>
                    </a:solidFill>
                    <a:latin typeface="Courier New" panose="02070309020205020404" pitchFamily="49" charset="0"/>
                    <a:cs typeface="Courier New" panose="02070309020205020404" pitchFamily="49" charset="0"/>
                  </a:rPr>
                  <a:t> </a:t>
                </a:r>
                <a:r>
                  <a:rPr lang="en-US" b="1" dirty="0">
                    <a:solidFill>
                      <a:schemeClr val="tx1"/>
                    </a:solidFill>
                    <a:latin typeface="Courier New" panose="02070309020205020404" pitchFamily="49" charset="0"/>
                    <a:cs typeface="Courier New" panose="02070309020205020404" pitchFamily="49" charset="0"/>
                  </a:rPr>
                  <a:t>baselines3</a:t>
                </a:r>
                <a:endParaRPr lang="en-TR" dirty="0">
                  <a:solidFill>
                    <a:schemeClr val="tx1"/>
                  </a:solidFill>
                </a:endParaRPr>
              </a:p>
            </p:txBody>
          </p:sp>
        </p:grpSp>
        <p:sp>
          <p:nvSpPr>
            <p:cNvPr id="6" name="Rectangle 5">
              <a:extLst>
                <a:ext uri="{FF2B5EF4-FFF2-40B4-BE49-F238E27FC236}">
                  <a16:creationId xmlns:a16="http://schemas.microsoft.com/office/drawing/2014/main" id="{C9B34C7B-91A1-0349-9BA1-A365D42D060F}"/>
                </a:ext>
              </a:extLst>
            </p:cNvPr>
            <p:cNvSpPr/>
            <p:nvPr/>
          </p:nvSpPr>
          <p:spPr>
            <a:xfrm>
              <a:off x="6541950" y="325257"/>
              <a:ext cx="2286648" cy="2130115"/>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R"/>
            </a:p>
          </p:txBody>
        </p:sp>
      </p:grpSp>
    </p:spTree>
    <p:extLst>
      <p:ext uri="{BB962C8B-B14F-4D97-AF65-F5344CB8AC3E}">
        <p14:creationId xmlns:p14="http://schemas.microsoft.com/office/powerpoint/2010/main" val="16374409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68"/>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a:t>Практика</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48"/>
          <p:cNvSpPr/>
          <p:nvPr/>
        </p:nvSpPr>
        <p:spPr>
          <a:xfrm>
            <a:off x="630000" y="2703050"/>
            <a:ext cx="1033800" cy="1983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8"/>
          <p:cNvSpPr txBox="1">
            <a:spLocks noGrp="1"/>
          </p:cNvSpPr>
          <p:nvPr>
            <p:ph type="title"/>
          </p:nvPr>
        </p:nvSpPr>
        <p:spPr>
          <a:xfrm>
            <a:off x="500550" y="821219"/>
            <a:ext cx="8520600" cy="10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3200" dirty="0"/>
              <a:t>Reinforcement Learning</a:t>
            </a:r>
            <a:br>
              <a:rPr lang="en-US" sz="3200" dirty="0"/>
            </a:br>
            <a:r>
              <a:rPr lang="ru-RU" sz="2400" dirty="0"/>
              <a:t>Применение </a:t>
            </a:r>
            <a:r>
              <a:rPr lang="en-US" sz="2400" dirty="0"/>
              <a:t>RL </a:t>
            </a:r>
            <a:r>
              <a:rPr lang="ru-RU" sz="2400" dirty="0"/>
              <a:t>на финансовых рынках</a:t>
            </a:r>
            <a:br>
              <a:rPr lang="en-US" sz="2400" b="0" dirty="0"/>
            </a:br>
            <a:endParaRPr b="0" dirty="0"/>
          </a:p>
          <a:p>
            <a:pPr marL="0" lvl="0" indent="0" algn="l" rtl="0">
              <a:spcBef>
                <a:spcPts val="0"/>
              </a:spcBef>
              <a:spcAft>
                <a:spcPts val="0"/>
              </a:spcAft>
              <a:buNone/>
            </a:pPr>
            <a:endParaRPr dirty="0"/>
          </a:p>
        </p:txBody>
      </p:sp>
      <p:sp>
        <p:nvSpPr>
          <p:cNvPr id="207" name="Google Shape;207;p48"/>
          <p:cNvSpPr txBox="1">
            <a:spLocks noGrp="1"/>
          </p:cNvSpPr>
          <p:nvPr>
            <p:ph type="subTitle" idx="1"/>
          </p:nvPr>
        </p:nvSpPr>
        <p:spPr>
          <a:xfrm>
            <a:off x="500550" y="520133"/>
            <a:ext cx="7796700" cy="356926"/>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ru-RU" dirty="0"/>
              <a:t>Открытый урок</a:t>
            </a:r>
            <a:endParaRPr dirty="0"/>
          </a:p>
        </p:txBody>
      </p:sp>
      <p:sp>
        <p:nvSpPr>
          <p:cNvPr id="208" name="Google Shape;208;p48"/>
          <p:cNvSpPr txBox="1">
            <a:spLocks noGrp="1"/>
          </p:cNvSpPr>
          <p:nvPr>
            <p:ph type="subTitle" idx="2"/>
          </p:nvPr>
        </p:nvSpPr>
        <p:spPr>
          <a:xfrm>
            <a:off x="3082400" y="2302060"/>
            <a:ext cx="5856300" cy="3969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ru" dirty="0"/>
              <a:t>Игорь Стурейко</a:t>
            </a:r>
            <a:endParaRPr dirty="0"/>
          </a:p>
        </p:txBody>
      </p:sp>
      <p:sp>
        <p:nvSpPr>
          <p:cNvPr id="209" name="Google Shape;209;p48"/>
          <p:cNvSpPr txBox="1">
            <a:spLocks noGrp="1"/>
          </p:cNvSpPr>
          <p:nvPr>
            <p:ph type="subTitle" idx="3"/>
          </p:nvPr>
        </p:nvSpPr>
        <p:spPr>
          <a:xfrm>
            <a:off x="3082400" y="2700583"/>
            <a:ext cx="5555762" cy="1983599"/>
          </a:xfrm>
          <a:prstGeom prst="rect">
            <a:avLst/>
          </a:prstGeom>
        </p:spPr>
        <p:txBody>
          <a:bodyPr spcFirstLastPara="1" wrap="square" lIns="91425" tIns="91425" rIns="91425" bIns="91425" anchor="t" anchorCtr="0">
            <a:normAutofit fontScale="92500" lnSpcReduction="20000"/>
          </a:bodyPr>
          <a:lstStyle/>
          <a:p>
            <a:pPr marL="0" marR="0" lvl="0" indent="0" algn="l" rtl="0">
              <a:lnSpc>
                <a:spcPct val="100000"/>
              </a:lnSpc>
              <a:spcBef>
                <a:spcPts val="0"/>
              </a:spcBef>
              <a:spcAft>
                <a:spcPts val="0"/>
              </a:spcAft>
              <a:buNone/>
            </a:pPr>
            <a:r>
              <a:rPr lang="ru-RU" sz="1150" b="1" dirty="0"/>
              <a:t>Руководитель курса </a:t>
            </a:r>
            <a:r>
              <a:rPr lang="en-US" sz="1150" b="1" dirty="0"/>
              <a:t>Reinforcement Learning</a:t>
            </a:r>
            <a:endParaRPr lang="ru-RU" sz="1150" b="1" dirty="0"/>
          </a:p>
          <a:p>
            <a:pPr marL="0" marR="0" lvl="0" indent="0" algn="l" rtl="0">
              <a:lnSpc>
                <a:spcPct val="100000"/>
              </a:lnSpc>
              <a:spcBef>
                <a:spcPts val="0"/>
              </a:spcBef>
              <a:spcAft>
                <a:spcPts val="0"/>
              </a:spcAft>
              <a:buNone/>
            </a:pPr>
            <a:endParaRPr lang="ru-RU" sz="1150" b="1" dirty="0"/>
          </a:p>
          <a:p>
            <a:pPr marL="0" marR="0" lvl="0" indent="0" algn="l" rtl="0">
              <a:lnSpc>
                <a:spcPct val="100000"/>
              </a:lnSpc>
              <a:spcBef>
                <a:spcPts val="0"/>
              </a:spcBef>
              <a:spcAft>
                <a:spcPts val="0"/>
              </a:spcAft>
              <a:buNone/>
            </a:pPr>
            <a:r>
              <a:rPr lang="ru-RU" sz="1150" dirty="0"/>
              <a:t>Руководитель отдела, главный инженер проекта </a:t>
            </a:r>
            <a:r>
              <a:rPr lang="ru-RU" sz="1150" dirty="0" err="1"/>
              <a:t>НИИгазэкономика</a:t>
            </a:r>
            <a:endParaRPr lang="ru-RU" sz="1150" dirty="0"/>
          </a:p>
          <a:p>
            <a:pPr marL="0" marR="0" lvl="0" indent="0" algn="l" rtl="0">
              <a:lnSpc>
                <a:spcPct val="100000"/>
              </a:lnSpc>
              <a:spcBef>
                <a:spcPts val="0"/>
              </a:spcBef>
              <a:spcAft>
                <a:spcPts val="0"/>
              </a:spcAft>
              <a:buNone/>
            </a:pPr>
            <a:endParaRPr sz="1150" dirty="0"/>
          </a:p>
          <a:p>
            <a:pPr marL="0" marR="0" lvl="0" indent="0" algn="l" rtl="0">
              <a:lnSpc>
                <a:spcPct val="100000"/>
              </a:lnSpc>
              <a:spcBef>
                <a:spcPts val="0"/>
              </a:spcBef>
              <a:spcAft>
                <a:spcPts val="600"/>
              </a:spcAft>
              <a:buNone/>
            </a:pPr>
            <a:r>
              <a:rPr lang="ru" sz="1150" b="1" dirty="0"/>
              <a:t>Опыт:</a:t>
            </a:r>
          </a:p>
          <a:p>
            <a:pPr marL="171450" marR="0" lvl="0" indent="-171450" algn="l" rtl="0">
              <a:lnSpc>
                <a:spcPct val="100000"/>
              </a:lnSpc>
              <a:spcBef>
                <a:spcPts val="0"/>
              </a:spcBef>
              <a:spcAft>
                <a:spcPts val="600"/>
              </a:spcAft>
              <a:buFont typeface="Arial" panose="020B0604020202020204" pitchFamily="34" charset="0"/>
              <a:buChar char="•"/>
            </a:pPr>
            <a:r>
              <a:rPr lang="ru-RU" sz="1150" dirty="0"/>
              <a:t>Окончил МГУ,  </a:t>
            </a:r>
            <a:r>
              <a:rPr lang="en-US" sz="1150" dirty="0"/>
              <a:t>PhD</a:t>
            </a:r>
            <a:r>
              <a:rPr lang="ru-RU" sz="1150" dirty="0"/>
              <a:t> теоретическая физика</a:t>
            </a:r>
            <a:endParaRPr sz="1150" dirty="0"/>
          </a:p>
          <a:p>
            <a:pPr marL="171450" marR="0" lvl="0" indent="-171450" algn="l" rtl="0">
              <a:lnSpc>
                <a:spcPct val="100000"/>
              </a:lnSpc>
              <a:spcBef>
                <a:spcPts val="0"/>
              </a:spcBef>
              <a:spcAft>
                <a:spcPts val="600"/>
              </a:spcAft>
              <a:buFont typeface="Arial" panose="020B0604020202020204" pitchFamily="34" charset="0"/>
              <a:buChar char="•"/>
            </a:pPr>
            <a:r>
              <a:rPr lang="ru-RU" sz="1150" dirty="0"/>
              <a:t>Б</a:t>
            </a:r>
            <a:r>
              <a:rPr lang="ru" sz="1150" dirty="0"/>
              <a:t>олее 15 лет занимался прикладной математикой и мат. </a:t>
            </a:r>
            <a:r>
              <a:rPr lang="ru-RU" sz="1150" dirty="0"/>
              <a:t>м</a:t>
            </a:r>
            <a:r>
              <a:rPr lang="ru" sz="1150" dirty="0"/>
              <a:t>оделированием (Data Scientist) в НИИ ПАО Газпром</a:t>
            </a:r>
          </a:p>
          <a:p>
            <a:pPr marL="171450" marR="0" lvl="0" indent="-171450" algn="l" rtl="0">
              <a:lnSpc>
                <a:spcPct val="100000"/>
              </a:lnSpc>
              <a:spcBef>
                <a:spcPts val="0"/>
              </a:spcBef>
              <a:spcAft>
                <a:spcPts val="600"/>
              </a:spcAft>
              <a:buFont typeface="Arial" panose="020B0604020202020204" pitchFamily="34" charset="0"/>
              <a:buChar char="•"/>
            </a:pPr>
            <a:r>
              <a:rPr lang="ru" sz="1150" dirty="0"/>
              <a:t>С++, Python</a:t>
            </a:r>
            <a:endParaRPr sz="1150" dirty="0"/>
          </a:p>
          <a:p>
            <a:pPr marL="0" marR="0" lvl="0" indent="0" algn="l" rtl="0">
              <a:lnSpc>
                <a:spcPct val="100000"/>
              </a:lnSpc>
              <a:spcBef>
                <a:spcPts val="0"/>
              </a:spcBef>
              <a:spcAft>
                <a:spcPts val="0"/>
              </a:spcAft>
              <a:buNone/>
            </a:pPr>
            <a:endParaRPr sz="1150" dirty="0"/>
          </a:p>
          <a:p>
            <a:pPr marL="0" marR="0" lvl="0" indent="0" algn="l" rtl="0">
              <a:lnSpc>
                <a:spcPct val="100000"/>
              </a:lnSpc>
              <a:spcBef>
                <a:spcPts val="0"/>
              </a:spcBef>
              <a:spcAft>
                <a:spcPts val="0"/>
              </a:spcAft>
              <a:buNone/>
            </a:pPr>
            <a:r>
              <a:rPr lang="ru" sz="1150" dirty="0"/>
              <a:t>Анализ временных рядов, эволюционное развитие сложных систем</a:t>
            </a:r>
            <a:endParaRPr sz="1150" dirty="0"/>
          </a:p>
        </p:txBody>
      </p:sp>
      <p:sp>
        <p:nvSpPr>
          <p:cNvPr id="5" name="Oval 4">
            <a:extLst>
              <a:ext uri="{FF2B5EF4-FFF2-40B4-BE49-F238E27FC236}">
                <a16:creationId xmlns:a16="http://schemas.microsoft.com/office/drawing/2014/main" id="{499A103C-F3B2-9942-BE61-45E26582D7F9}"/>
              </a:ext>
            </a:extLst>
          </p:cNvPr>
          <p:cNvSpPr/>
          <p:nvPr/>
        </p:nvSpPr>
        <p:spPr>
          <a:xfrm>
            <a:off x="827107" y="2871470"/>
            <a:ext cx="1673385" cy="1646760"/>
          </a:xfrm>
          <a:prstGeom prst="ellipse">
            <a:avLst/>
          </a:prstGeom>
          <a:blipFill>
            <a:blip r:embed="rId3"/>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pic>
        <p:nvPicPr>
          <p:cNvPr id="8" name="Google Shape;278;p64">
            <a:extLst>
              <a:ext uri="{FF2B5EF4-FFF2-40B4-BE49-F238E27FC236}">
                <a16:creationId xmlns:a16="http://schemas.microsoft.com/office/drawing/2014/main" id="{DC03452F-6B2F-EA48-9B01-C3577A300545}"/>
              </a:ext>
            </a:extLst>
          </p:cNvPr>
          <p:cNvPicPr preferRelativeResize="0"/>
          <p:nvPr/>
        </p:nvPicPr>
        <p:blipFill rotWithShape="1">
          <a:blip r:embed="rId4">
            <a:alphaModFix/>
          </a:blip>
          <a:srcRect/>
          <a:stretch/>
        </p:blipFill>
        <p:spPr>
          <a:xfrm>
            <a:off x="8077621" y="258179"/>
            <a:ext cx="652375" cy="6523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86"/>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RU" dirty="0"/>
              <a:t>Практическая реализация</a:t>
            </a:r>
            <a:endParaRPr dirty="0"/>
          </a:p>
          <a:p>
            <a:pPr marL="0" lvl="0" indent="0" algn="l" rtl="0">
              <a:spcBef>
                <a:spcPts val="0"/>
              </a:spcBef>
              <a:spcAft>
                <a:spcPts val="0"/>
              </a:spcAft>
              <a:buNone/>
            </a:pPr>
            <a:endParaRPr dirty="0"/>
          </a:p>
        </p:txBody>
      </p:sp>
      <p:graphicFrame>
        <p:nvGraphicFramePr>
          <p:cNvPr id="466" name="Google Shape;466;p86"/>
          <p:cNvGraphicFramePr/>
          <p:nvPr>
            <p:extLst>
              <p:ext uri="{D42A27DB-BD31-4B8C-83A1-F6EECF244321}">
                <p14:modId xmlns:p14="http://schemas.microsoft.com/office/powerpoint/2010/main" val="423863613"/>
              </p:ext>
            </p:extLst>
          </p:nvPr>
        </p:nvGraphicFramePr>
        <p:xfrm>
          <a:off x="952500" y="1544194"/>
          <a:ext cx="7239000" cy="698608"/>
        </p:xfrm>
        <a:graphic>
          <a:graphicData uri="http://schemas.openxmlformats.org/drawingml/2006/table">
            <a:tbl>
              <a:tblPr>
                <a:noFill/>
                <a:tableStyleId>{9F59E00E-254B-42B5-9FED-D0DB1D54CBD8}</a:tableStyleId>
              </a:tblPr>
              <a:tblGrid>
                <a:gridCol w="489425">
                  <a:extLst>
                    <a:ext uri="{9D8B030D-6E8A-4147-A177-3AD203B41FA5}">
                      <a16:colId xmlns:a16="http://schemas.microsoft.com/office/drawing/2014/main" val="20000"/>
                    </a:ext>
                  </a:extLst>
                </a:gridCol>
                <a:gridCol w="6749575">
                  <a:extLst>
                    <a:ext uri="{9D8B030D-6E8A-4147-A177-3AD203B41FA5}">
                      <a16:colId xmlns:a16="http://schemas.microsoft.com/office/drawing/2014/main" val="20001"/>
                    </a:ext>
                  </a:extLst>
                </a:gridCol>
              </a:tblGrid>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1.</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lang="ru-RU" sz="1300" dirty="0">
                          <a:latin typeface="Roboto"/>
                          <a:ea typeface="Roboto"/>
                          <a:cs typeface="Roboto"/>
                          <a:sym typeface="Roboto"/>
                        </a:rPr>
                        <a:t>Реализовать среду имитирующую финансовый рынок</a:t>
                      </a: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r>
                        <a:rPr lang="ru" sz="1300" b="1" dirty="0">
                          <a:solidFill>
                            <a:srgbClr val="FF7700"/>
                          </a:solidFill>
                          <a:latin typeface="Roboto"/>
                          <a:ea typeface="Roboto"/>
                          <a:cs typeface="Roboto"/>
                          <a:sym typeface="Roboto"/>
                        </a:rPr>
                        <a:t>2.</a:t>
                      </a:r>
                      <a:endParaRPr sz="1300" b="1" dirty="0">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lang="ru-RU" sz="1300" dirty="0">
                          <a:latin typeface="Roboto"/>
                          <a:ea typeface="Roboto"/>
                          <a:cs typeface="Roboto"/>
                          <a:sym typeface="Roboto"/>
                        </a:rPr>
                        <a:t>Обучить агента торговле на финансовом рынке</a:t>
                      </a:r>
                      <a:endParaRPr lang="en-US" sz="1300" dirty="0">
                        <a:latin typeface="Roboto"/>
                        <a:ea typeface="Roboto"/>
                        <a:cs typeface="Roboto"/>
                        <a:sym typeface="Roboto"/>
                      </a:endParaRPr>
                    </a:p>
                  </a:txBody>
                  <a:tcPr marL="198000" marR="91425" marT="68575" marB="68575">
                    <a:lnL w="9525" cap="flat" cmpd="sng" algn="ctr">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68"/>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dirty="0"/>
              <a:t>Пути совершенствования</a:t>
            </a:r>
            <a:endParaRPr dirty="0"/>
          </a:p>
        </p:txBody>
      </p:sp>
    </p:spTree>
    <p:extLst>
      <p:ext uri="{BB962C8B-B14F-4D97-AF65-F5344CB8AC3E}">
        <p14:creationId xmlns:p14="http://schemas.microsoft.com/office/powerpoint/2010/main" val="41189518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86"/>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RU" dirty="0"/>
              <a:t>Улучшение модели</a:t>
            </a:r>
            <a:endParaRPr dirty="0"/>
          </a:p>
          <a:p>
            <a:pPr marL="0" lvl="0" indent="0" algn="l" rtl="0">
              <a:spcBef>
                <a:spcPts val="0"/>
              </a:spcBef>
              <a:spcAft>
                <a:spcPts val="0"/>
              </a:spcAft>
              <a:buNone/>
            </a:pPr>
            <a:endParaRPr dirty="0"/>
          </a:p>
        </p:txBody>
      </p:sp>
      <p:graphicFrame>
        <p:nvGraphicFramePr>
          <p:cNvPr id="466" name="Google Shape;466;p86"/>
          <p:cNvGraphicFramePr/>
          <p:nvPr>
            <p:extLst>
              <p:ext uri="{D42A27DB-BD31-4B8C-83A1-F6EECF244321}">
                <p14:modId xmlns:p14="http://schemas.microsoft.com/office/powerpoint/2010/main" val="808392003"/>
              </p:ext>
            </p:extLst>
          </p:nvPr>
        </p:nvGraphicFramePr>
        <p:xfrm>
          <a:off x="952500" y="1516139"/>
          <a:ext cx="7239000" cy="349304"/>
        </p:xfrm>
        <a:graphic>
          <a:graphicData uri="http://schemas.openxmlformats.org/drawingml/2006/table">
            <a:tbl>
              <a:tblPr>
                <a:noFill/>
                <a:tableStyleId>{9F59E00E-254B-42B5-9FED-D0DB1D54CBD8}</a:tableStyleId>
              </a:tblPr>
              <a:tblGrid>
                <a:gridCol w="489425">
                  <a:extLst>
                    <a:ext uri="{9D8B030D-6E8A-4147-A177-3AD203B41FA5}">
                      <a16:colId xmlns:a16="http://schemas.microsoft.com/office/drawing/2014/main" val="20000"/>
                    </a:ext>
                  </a:extLst>
                </a:gridCol>
                <a:gridCol w="6749575">
                  <a:extLst>
                    <a:ext uri="{9D8B030D-6E8A-4147-A177-3AD203B41FA5}">
                      <a16:colId xmlns:a16="http://schemas.microsoft.com/office/drawing/2014/main" val="20001"/>
                    </a:ext>
                  </a:extLst>
                </a:gridCol>
              </a:tblGrid>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1.</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lang="ru-RU" sz="1300" dirty="0">
                          <a:latin typeface="Roboto"/>
                          <a:ea typeface="Roboto"/>
                          <a:cs typeface="Roboto"/>
                          <a:sym typeface="Roboto"/>
                        </a:rPr>
                        <a:t>Расширить набор индексов рынка</a:t>
                      </a: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2" name="TextBox 1">
            <a:extLst>
              <a:ext uri="{FF2B5EF4-FFF2-40B4-BE49-F238E27FC236}">
                <a16:creationId xmlns:a16="http://schemas.microsoft.com/office/drawing/2014/main" id="{47502A81-DB0C-A14A-B2C1-E65E1CFFA53D}"/>
              </a:ext>
            </a:extLst>
          </p:cNvPr>
          <p:cNvSpPr txBox="1"/>
          <p:nvPr/>
        </p:nvSpPr>
        <p:spPr>
          <a:xfrm>
            <a:off x="952500" y="1146807"/>
            <a:ext cx="2133918" cy="369332"/>
          </a:xfrm>
          <a:prstGeom prst="rect">
            <a:avLst/>
          </a:prstGeom>
          <a:noFill/>
        </p:spPr>
        <p:txBody>
          <a:bodyPr wrap="none" rtlCol="0">
            <a:spAutoFit/>
          </a:bodyPr>
          <a:lstStyle/>
          <a:p>
            <a:r>
              <a:rPr lang="ru-RU" sz="1800" u="sng" dirty="0"/>
              <a:t>Улучшения среды</a:t>
            </a:r>
            <a:endParaRPr lang="en-TR" sz="1800" u="sng" dirty="0"/>
          </a:p>
        </p:txBody>
      </p:sp>
      <p:graphicFrame>
        <p:nvGraphicFramePr>
          <p:cNvPr id="5" name="Google Shape;466;p86">
            <a:extLst>
              <a:ext uri="{FF2B5EF4-FFF2-40B4-BE49-F238E27FC236}">
                <a16:creationId xmlns:a16="http://schemas.microsoft.com/office/drawing/2014/main" id="{F806A612-493F-B64B-87CC-64DBF6723F93}"/>
              </a:ext>
            </a:extLst>
          </p:cNvPr>
          <p:cNvGraphicFramePr/>
          <p:nvPr>
            <p:extLst>
              <p:ext uri="{D42A27DB-BD31-4B8C-83A1-F6EECF244321}">
                <p14:modId xmlns:p14="http://schemas.microsoft.com/office/powerpoint/2010/main" val="4148955905"/>
              </p:ext>
            </p:extLst>
          </p:nvPr>
        </p:nvGraphicFramePr>
        <p:xfrm>
          <a:off x="952500" y="2682533"/>
          <a:ext cx="7239000" cy="1746520"/>
        </p:xfrm>
        <a:graphic>
          <a:graphicData uri="http://schemas.openxmlformats.org/drawingml/2006/table">
            <a:tbl>
              <a:tblPr>
                <a:noFill/>
                <a:tableStyleId>{9F59E00E-254B-42B5-9FED-D0DB1D54CBD8}</a:tableStyleId>
              </a:tblPr>
              <a:tblGrid>
                <a:gridCol w="489425">
                  <a:extLst>
                    <a:ext uri="{9D8B030D-6E8A-4147-A177-3AD203B41FA5}">
                      <a16:colId xmlns:a16="http://schemas.microsoft.com/office/drawing/2014/main" val="20000"/>
                    </a:ext>
                  </a:extLst>
                </a:gridCol>
                <a:gridCol w="6749575">
                  <a:extLst>
                    <a:ext uri="{9D8B030D-6E8A-4147-A177-3AD203B41FA5}">
                      <a16:colId xmlns:a16="http://schemas.microsoft.com/office/drawing/2014/main" val="20001"/>
                    </a:ext>
                  </a:extLst>
                </a:gridCol>
              </a:tblGrid>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1.</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lang="ru-RU" sz="1300" dirty="0">
                          <a:latin typeface="Roboto"/>
                          <a:ea typeface="Roboto"/>
                          <a:cs typeface="Roboto"/>
                          <a:sym typeface="Roboto"/>
                        </a:rPr>
                        <a:t>Анализировать множество индексов</a:t>
                      </a: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r>
                        <a:rPr lang="ru" sz="1300" b="1" dirty="0">
                          <a:solidFill>
                            <a:srgbClr val="FF7700"/>
                          </a:solidFill>
                          <a:latin typeface="Roboto"/>
                          <a:ea typeface="Roboto"/>
                          <a:cs typeface="Roboto"/>
                          <a:sym typeface="Roboto"/>
                        </a:rPr>
                        <a:t>2.</a:t>
                      </a:r>
                      <a:endParaRPr sz="1300" b="1" dirty="0">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lang="ru-RU" sz="1300" dirty="0">
                          <a:latin typeface="Roboto"/>
                          <a:ea typeface="Roboto"/>
                          <a:cs typeface="Roboto"/>
                          <a:sym typeface="Roboto"/>
                        </a:rPr>
                        <a:t>Анализировать обобщенные показатели </a:t>
                      </a:r>
                      <a:endParaRPr lang="en-US" sz="1300" dirty="0">
                        <a:latin typeface="Roboto"/>
                        <a:ea typeface="Roboto"/>
                        <a:cs typeface="Roboto"/>
                        <a:sym typeface="Roboto"/>
                      </a:endParaRPr>
                    </a:p>
                  </a:txBody>
                  <a:tcPr marL="198000" marR="91425" marT="68575" marB="68575">
                    <a:lnL w="9525" cap="flat" cmpd="sng" algn="ctr">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285750">
                <a:tc>
                  <a:txBody>
                    <a:bodyPr/>
                    <a:lstStyle/>
                    <a:p>
                      <a:pPr marL="0" lvl="0" indent="0" algn="l" rtl="0">
                        <a:spcBef>
                          <a:spcPts val="0"/>
                        </a:spcBef>
                        <a:spcAft>
                          <a:spcPts val="0"/>
                        </a:spcAft>
                        <a:buNone/>
                      </a:pPr>
                      <a:r>
                        <a:rPr lang="ru" sz="1300" b="1" dirty="0">
                          <a:solidFill>
                            <a:srgbClr val="FF7700"/>
                          </a:solidFill>
                          <a:latin typeface="Roboto"/>
                          <a:ea typeface="Roboto"/>
                          <a:cs typeface="Roboto"/>
                          <a:sym typeface="Roboto"/>
                        </a:rPr>
                        <a:t>3.</a:t>
                      </a:r>
                      <a:endParaRPr sz="1300" b="1" dirty="0">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lang="ru-RU" sz="1300" dirty="0">
                          <a:latin typeface="Roboto"/>
                          <a:ea typeface="Roboto"/>
                          <a:cs typeface="Roboto"/>
                          <a:sym typeface="Roboto"/>
                        </a:rPr>
                        <a:t>Анализировать временные зависимости и учить агента на их выводах</a:t>
                      </a:r>
                      <a:endParaRPr lang="en-US" sz="1300" dirty="0">
                        <a:latin typeface="Roboto"/>
                        <a:ea typeface="Roboto"/>
                        <a:cs typeface="Roboto"/>
                        <a:sym typeface="Roboto"/>
                      </a:endParaRPr>
                    </a:p>
                  </a:txBody>
                  <a:tcPr marL="198000" marR="91425" marT="68575" marB="68575">
                    <a:lnL w="9525" cap="flat" cmpd="sng" algn="ctr">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3217030207"/>
                  </a:ext>
                </a:extLst>
              </a:tr>
              <a:tr h="285750">
                <a:tc>
                  <a:txBody>
                    <a:bodyPr/>
                    <a:lstStyle/>
                    <a:p>
                      <a:pPr marL="0" lvl="0" indent="0" algn="l" rtl="0">
                        <a:spcBef>
                          <a:spcPts val="0"/>
                        </a:spcBef>
                        <a:spcAft>
                          <a:spcPts val="0"/>
                        </a:spcAft>
                        <a:buNone/>
                      </a:pPr>
                      <a:r>
                        <a:rPr lang="ru-RU" sz="1300" b="1" dirty="0">
                          <a:solidFill>
                            <a:srgbClr val="FF7700"/>
                          </a:solidFill>
                          <a:latin typeface="Roboto"/>
                          <a:ea typeface="Roboto"/>
                          <a:cs typeface="Roboto"/>
                          <a:sym typeface="Roboto"/>
                        </a:rPr>
                        <a:t>4.</a:t>
                      </a:r>
                      <a:endParaRPr sz="1300" b="1" dirty="0">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lang="ru-RU" sz="1300" dirty="0">
                          <a:latin typeface="Roboto"/>
                          <a:ea typeface="Roboto"/>
                          <a:cs typeface="Roboto"/>
                          <a:sym typeface="Roboto"/>
                        </a:rPr>
                        <a:t>Использовать много взаимодействующих агентов</a:t>
                      </a:r>
                      <a:endParaRPr lang="en-US" sz="1300" dirty="0">
                        <a:latin typeface="Roboto"/>
                        <a:ea typeface="Roboto"/>
                        <a:cs typeface="Roboto"/>
                        <a:sym typeface="Roboto"/>
                      </a:endParaRPr>
                    </a:p>
                  </a:txBody>
                  <a:tcPr marL="198000" marR="91425" marT="68575" marB="68575">
                    <a:lnL w="9525" cap="flat" cmpd="sng" algn="ctr">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341323171"/>
                  </a:ext>
                </a:extLst>
              </a:tr>
              <a:tr h="285750">
                <a:tc>
                  <a:txBody>
                    <a:bodyPr/>
                    <a:lstStyle/>
                    <a:p>
                      <a:pPr marL="0" lvl="0" indent="0" algn="l" rtl="0">
                        <a:spcBef>
                          <a:spcPts val="0"/>
                        </a:spcBef>
                        <a:spcAft>
                          <a:spcPts val="0"/>
                        </a:spcAft>
                        <a:buNone/>
                      </a:pPr>
                      <a:r>
                        <a:rPr lang="ru-RU" sz="1300" b="1" dirty="0">
                          <a:solidFill>
                            <a:srgbClr val="FF7700"/>
                          </a:solidFill>
                          <a:latin typeface="Roboto"/>
                          <a:ea typeface="Roboto"/>
                          <a:cs typeface="Roboto"/>
                          <a:sym typeface="Roboto"/>
                        </a:rPr>
                        <a:t>5</a:t>
                      </a:r>
                      <a:r>
                        <a:rPr lang="en-US" sz="1300" b="1" dirty="0">
                          <a:solidFill>
                            <a:srgbClr val="FF7700"/>
                          </a:solidFill>
                          <a:latin typeface="Roboto"/>
                          <a:ea typeface="Roboto"/>
                          <a:cs typeface="Roboto"/>
                          <a:sym typeface="Roboto"/>
                        </a:rPr>
                        <a:t>.</a:t>
                      </a:r>
                      <a:endParaRPr sz="1300" b="1" dirty="0">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lang="ru-RU" sz="1300" dirty="0">
                          <a:latin typeface="Roboto"/>
                          <a:ea typeface="Roboto"/>
                          <a:cs typeface="Roboto"/>
                          <a:sym typeface="Roboto"/>
                        </a:rPr>
                        <a:t>Анализировать внешние данные</a:t>
                      </a:r>
                      <a:endParaRPr lang="en-US" sz="1300" dirty="0">
                        <a:latin typeface="Roboto"/>
                        <a:ea typeface="Roboto"/>
                        <a:cs typeface="Roboto"/>
                        <a:sym typeface="Roboto"/>
                      </a:endParaRPr>
                    </a:p>
                  </a:txBody>
                  <a:tcPr marL="198000" marR="91425" marT="68575" marB="68575">
                    <a:lnL w="9525" cap="flat" cmpd="sng" algn="ctr">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2026753846"/>
                  </a:ext>
                </a:extLst>
              </a:tr>
            </a:tbl>
          </a:graphicData>
        </a:graphic>
      </p:graphicFrame>
      <p:sp>
        <p:nvSpPr>
          <p:cNvPr id="6" name="TextBox 5">
            <a:extLst>
              <a:ext uri="{FF2B5EF4-FFF2-40B4-BE49-F238E27FC236}">
                <a16:creationId xmlns:a16="http://schemas.microsoft.com/office/drawing/2014/main" id="{6D870E44-F0E6-CA4D-8802-AB54F1F0BF62}"/>
              </a:ext>
            </a:extLst>
          </p:cNvPr>
          <p:cNvSpPr txBox="1"/>
          <p:nvPr/>
        </p:nvSpPr>
        <p:spPr>
          <a:xfrm>
            <a:off x="922043" y="2276302"/>
            <a:ext cx="2164375" cy="369332"/>
          </a:xfrm>
          <a:prstGeom prst="rect">
            <a:avLst/>
          </a:prstGeom>
          <a:noFill/>
        </p:spPr>
        <p:txBody>
          <a:bodyPr wrap="none" rtlCol="0">
            <a:spAutoFit/>
          </a:bodyPr>
          <a:lstStyle/>
          <a:p>
            <a:r>
              <a:rPr lang="ru-RU" sz="1800" u="sng" dirty="0"/>
              <a:t>Улучшения агента</a:t>
            </a:r>
            <a:endParaRPr lang="en-TR" sz="1800" u="sng" dirty="0"/>
          </a:p>
        </p:txBody>
      </p:sp>
    </p:spTree>
    <p:extLst>
      <p:ext uri="{BB962C8B-B14F-4D97-AF65-F5344CB8AC3E}">
        <p14:creationId xmlns:p14="http://schemas.microsoft.com/office/powerpoint/2010/main" val="2900269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FF49E-D2A3-A449-9A4B-2F997C920C97}"/>
              </a:ext>
            </a:extLst>
          </p:cNvPr>
          <p:cNvSpPr>
            <a:spLocks noGrp="1"/>
          </p:cNvSpPr>
          <p:nvPr>
            <p:ph type="title"/>
          </p:nvPr>
        </p:nvSpPr>
        <p:spPr/>
        <p:txBody>
          <a:bodyPr/>
          <a:lstStyle/>
          <a:p>
            <a:r>
              <a:rPr lang="ru-RU" dirty="0"/>
              <a:t>Расширить набор индексов рынка</a:t>
            </a:r>
            <a:endParaRPr lang="en-TR" dirty="0"/>
          </a:p>
        </p:txBody>
      </p:sp>
      <p:pic>
        <p:nvPicPr>
          <p:cNvPr id="4" name="Picture 3">
            <a:extLst>
              <a:ext uri="{FF2B5EF4-FFF2-40B4-BE49-F238E27FC236}">
                <a16:creationId xmlns:a16="http://schemas.microsoft.com/office/drawing/2014/main" id="{A652C99F-7285-D246-88F6-C05135284F0E}"/>
              </a:ext>
            </a:extLst>
          </p:cNvPr>
          <p:cNvPicPr>
            <a:picLocks noChangeAspect="1"/>
          </p:cNvPicPr>
          <p:nvPr/>
        </p:nvPicPr>
        <p:blipFill>
          <a:blip r:embed="rId2"/>
          <a:stretch>
            <a:fillRect/>
          </a:stretch>
        </p:blipFill>
        <p:spPr>
          <a:xfrm>
            <a:off x="167997" y="1180563"/>
            <a:ext cx="3135552" cy="2536314"/>
          </a:xfrm>
          <a:prstGeom prst="rect">
            <a:avLst/>
          </a:prstGeom>
          <a:ln>
            <a:solidFill>
              <a:schemeClr val="tx1"/>
            </a:solidFill>
          </a:ln>
        </p:spPr>
      </p:pic>
      <p:pic>
        <p:nvPicPr>
          <p:cNvPr id="6" name="Picture 5">
            <a:extLst>
              <a:ext uri="{FF2B5EF4-FFF2-40B4-BE49-F238E27FC236}">
                <a16:creationId xmlns:a16="http://schemas.microsoft.com/office/drawing/2014/main" id="{A56992B7-B2DC-1845-9583-B88C4A71B2A1}"/>
              </a:ext>
            </a:extLst>
          </p:cNvPr>
          <p:cNvPicPr>
            <a:picLocks noChangeAspect="1"/>
          </p:cNvPicPr>
          <p:nvPr/>
        </p:nvPicPr>
        <p:blipFill rotWithShape="1">
          <a:blip r:embed="rId3"/>
          <a:srcRect l="999" t="9520" r="6064" b="4398"/>
          <a:stretch/>
        </p:blipFill>
        <p:spPr>
          <a:xfrm>
            <a:off x="5191828" y="1180563"/>
            <a:ext cx="3841707" cy="2536314"/>
          </a:xfrm>
          <a:prstGeom prst="rect">
            <a:avLst/>
          </a:prstGeom>
          <a:ln>
            <a:solidFill>
              <a:schemeClr val="tx1"/>
            </a:solidFill>
          </a:ln>
        </p:spPr>
      </p:pic>
      <p:sp>
        <p:nvSpPr>
          <p:cNvPr id="7" name="Right Arrow 6">
            <a:extLst>
              <a:ext uri="{FF2B5EF4-FFF2-40B4-BE49-F238E27FC236}">
                <a16:creationId xmlns:a16="http://schemas.microsoft.com/office/drawing/2014/main" id="{FE929133-0726-C546-A07C-7976980C5B8D}"/>
              </a:ext>
            </a:extLst>
          </p:cNvPr>
          <p:cNvSpPr/>
          <p:nvPr/>
        </p:nvSpPr>
        <p:spPr>
          <a:xfrm>
            <a:off x="3904115" y="1473345"/>
            <a:ext cx="726795" cy="416333"/>
          </a:xfrm>
          <a:custGeom>
            <a:avLst/>
            <a:gdLst>
              <a:gd name="connsiteX0" fmla="*/ 0 w 726795"/>
              <a:gd name="connsiteY0" fmla="*/ 119900 h 416333"/>
              <a:gd name="connsiteX1" fmla="*/ 518629 w 726795"/>
              <a:gd name="connsiteY1" fmla="*/ 119900 h 416333"/>
              <a:gd name="connsiteX2" fmla="*/ 518629 w 726795"/>
              <a:gd name="connsiteY2" fmla="*/ 0 h 416333"/>
              <a:gd name="connsiteX3" fmla="*/ 726795 w 726795"/>
              <a:gd name="connsiteY3" fmla="*/ 208167 h 416333"/>
              <a:gd name="connsiteX4" fmla="*/ 518629 w 726795"/>
              <a:gd name="connsiteY4" fmla="*/ 416333 h 416333"/>
              <a:gd name="connsiteX5" fmla="*/ 518629 w 726795"/>
              <a:gd name="connsiteY5" fmla="*/ 296433 h 416333"/>
              <a:gd name="connsiteX6" fmla="*/ 0 w 726795"/>
              <a:gd name="connsiteY6" fmla="*/ 296433 h 416333"/>
              <a:gd name="connsiteX7" fmla="*/ 0 w 726795"/>
              <a:gd name="connsiteY7" fmla="*/ 119900 h 41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6795" h="416333" extrusionOk="0">
                <a:moveTo>
                  <a:pt x="0" y="119900"/>
                </a:moveTo>
                <a:cubicBezTo>
                  <a:pt x="229177" y="156083"/>
                  <a:pt x="406369" y="141167"/>
                  <a:pt x="518629" y="119900"/>
                </a:cubicBezTo>
                <a:cubicBezTo>
                  <a:pt x="527584" y="105808"/>
                  <a:pt x="513423" y="17625"/>
                  <a:pt x="518629" y="0"/>
                </a:cubicBezTo>
                <a:cubicBezTo>
                  <a:pt x="575287" y="62560"/>
                  <a:pt x="640891" y="92048"/>
                  <a:pt x="726795" y="208167"/>
                </a:cubicBezTo>
                <a:cubicBezTo>
                  <a:pt x="625437" y="292208"/>
                  <a:pt x="532916" y="382509"/>
                  <a:pt x="518629" y="416333"/>
                </a:cubicBezTo>
                <a:cubicBezTo>
                  <a:pt x="525303" y="368327"/>
                  <a:pt x="507893" y="312086"/>
                  <a:pt x="518629" y="296433"/>
                </a:cubicBezTo>
                <a:cubicBezTo>
                  <a:pt x="296374" y="252613"/>
                  <a:pt x="62243" y="309665"/>
                  <a:pt x="0" y="296433"/>
                </a:cubicBezTo>
                <a:cubicBezTo>
                  <a:pt x="-10835" y="215970"/>
                  <a:pt x="5741" y="183858"/>
                  <a:pt x="0" y="119900"/>
                </a:cubicBezTo>
                <a:close/>
              </a:path>
            </a:pathLst>
          </a:custGeom>
          <a:noFill/>
          <a:ln>
            <a:solidFill>
              <a:schemeClr val="tx1"/>
            </a:solidFill>
            <a:extLst>
              <a:ext uri="{C807C97D-BFC1-408E-A445-0C87EB9F89A2}">
                <ask:lineSketchStyleProps xmlns:ask="http://schemas.microsoft.com/office/drawing/2018/sketchyshapes" sd="1219033472">
                  <a:prstGeom prst="rightArrow">
                    <a:avLst>
                      <a:gd name="adj1" fmla="val 42402"/>
                      <a:gd name="adj2" fmla="val 5000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R"/>
          </a:p>
        </p:txBody>
      </p:sp>
      <p:pic>
        <p:nvPicPr>
          <p:cNvPr id="9" name="Picture 8">
            <a:extLst>
              <a:ext uri="{FF2B5EF4-FFF2-40B4-BE49-F238E27FC236}">
                <a16:creationId xmlns:a16="http://schemas.microsoft.com/office/drawing/2014/main" id="{DB4F2B5B-C1CF-3F4D-9369-E9EB176E1687}"/>
              </a:ext>
            </a:extLst>
          </p:cNvPr>
          <p:cNvPicPr>
            <a:picLocks noChangeAspect="1"/>
          </p:cNvPicPr>
          <p:nvPr/>
        </p:nvPicPr>
        <p:blipFill>
          <a:blip r:embed="rId4"/>
          <a:stretch>
            <a:fillRect/>
          </a:stretch>
        </p:blipFill>
        <p:spPr>
          <a:xfrm>
            <a:off x="3279001" y="2352733"/>
            <a:ext cx="1927928" cy="2695356"/>
          </a:xfrm>
          <a:prstGeom prst="rect">
            <a:avLst/>
          </a:prstGeom>
          <a:ln>
            <a:solidFill>
              <a:schemeClr val="tx1"/>
            </a:solidFill>
          </a:ln>
        </p:spPr>
      </p:pic>
    </p:spTree>
    <p:extLst>
      <p:ext uri="{BB962C8B-B14F-4D97-AF65-F5344CB8AC3E}">
        <p14:creationId xmlns:p14="http://schemas.microsoft.com/office/powerpoint/2010/main" val="19818318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B4873-9EA8-4845-9842-372CABDFF21D}"/>
              </a:ext>
            </a:extLst>
          </p:cNvPr>
          <p:cNvSpPr>
            <a:spLocks noGrp="1"/>
          </p:cNvSpPr>
          <p:nvPr>
            <p:ph type="title"/>
          </p:nvPr>
        </p:nvSpPr>
        <p:spPr/>
        <p:txBody>
          <a:bodyPr/>
          <a:lstStyle/>
          <a:p>
            <a:r>
              <a:rPr lang="ru-RU" dirty="0"/>
              <a:t>Улучшения агента</a:t>
            </a:r>
            <a:endParaRPr lang="en-TR" dirty="0"/>
          </a:p>
        </p:txBody>
      </p:sp>
      <p:pic>
        <p:nvPicPr>
          <p:cNvPr id="6" name="Picture 5">
            <a:extLst>
              <a:ext uri="{FF2B5EF4-FFF2-40B4-BE49-F238E27FC236}">
                <a16:creationId xmlns:a16="http://schemas.microsoft.com/office/drawing/2014/main" id="{74AE01D3-FC6E-514B-B196-D070EF7B60F1}"/>
              </a:ext>
            </a:extLst>
          </p:cNvPr>
          <p:cNvPicPr>
            <a:picLocks noChangeAspect="1"/>
          </p:cNvPicPr>
          <p:nvPr/>
        </p:nvPicPr>
        <p:blipFill>
          <a:blip r:embed="rId2"/>
          <a:stretch>
            <a:fillRect/>
          </a:stretch>
        </p:blipFill>
        <p:spPr>
          <a:xfrm>
            <a:off x="418229" y="1258777"/>
            <a:ext cx="4183121" cy="2276085"/>
          </a:xfrm>
          <a:prstGeom prst="rect">
            <a:avLst/>
          </a:prstGeom>
        </p:spPr>
      </p:pic>
      <p:sp>
        <p:nvSpPr>
          <p:cNvPr id="9" name="TextBox 8">
            <a:extLst>
              <a:ext uri="{FF2B5EF4-FFF2-40B4-BE49-F238E27FC236}">
                <a16:creationId xmlns:a16="http://schemas.microsoft.com/office/drawing/2014/main" id="{A93CC503-E717-0745-B4FD-74DBECE17F24}"/>
              </a:ext>
            </a:extLst>
          </p:cNvPr>
          <p:cNvSpPr txBox="1"/>
          <p:nvPr/>
        </p:nvSpPr>
        <p:spPr>
          <a:xfrm>
            <a:off x="1277721" y="964915"/>
            <a:ext cx="2464136" cy="307777"/>
          </a:xfrm>
          <a:prstGeom prst="rect">
            <a:avLst/>
          </a:prstGeom>
          <a:noFill/>
        </p:spPr>
        <p:txBody>
          <a:bodyPr wrap="none" rtlCol="0">
            <a:spAutoFit/>
          </a:bodyPr>
          <a:lstStyle/>
          <a:p>
            <a:r>
              <a:rPr lang="ru-RU" dirty="0" err="1"/>
              <a:t>Многоагентная</a:t>
            </a:r>
            <a:r>
              <a:rPr lang="ru-RU" dirty="0"/>
              <a:t> кооперация</a:t>
            </a:r>
            <a:endParaRPr lang="en-TR" dirty="0"/>
          </a:p>
        </p:txBody>
      </p:sp>
      <p:grpSp>
        <p:nvGrpSpPr>
          <p:cNvPr id="14" name="Group 13">
            <a:extLst>
              <a:ext uri="{FF2B5EF4-FFF2-40B4-BE49-F238E27FC236}">
                <a16:creationId xmlns:a16="http://schemas.microsoft.com/office/drawing/2014/main" id="{FA714173-3AB1-F146-918C-AA220917989C}"/>
              </a:ext>
            </a:extLst>
          </p:cNvPr>
          <p:cNvGrpSpPr/>
          <p:nvPr/>
        </p:nvGrpSpPr>
        <p:grpSpPr>
          <a:xfrm>
            <a:off x="5746847" y="656428"/>
            <a:ext cx="2660394" cy="2207247"/>
            <a:chOff x="5470686" y="847643"/>
            <a:chExt cx="2660394" cy="2207247"/>
          </a:xfrm>
        </p:grpSpPr>
        <p:pic>
          <p:nvPicPr>
            <p:cNvPr id="8" name="Picture 7">
              <a:extLst>
                <a:ext uri="{FF2B5EF4-FFF2-40B4-BE49-F238E27FC236}">
                  <a16:creationId xmlns:a16="http://schemas.microsoft.com/office/drawing/2014/main" id="{D33C58D2-417B-BD4F-A86E-AD9D93D7F052}"/>
                </a:ext>
              </a:extLst>
            </p:cNvPr>
            <p:cNvPicPr>
              <a:picLocks noChangeAspect="1"/>
            </p:cNvPicPr>
            <p:nvPr/>
          </p:nvPicPr>
          <p:blipFill>
            <a:blip r:embed="rId3"/>
            <a:stretch>
              <a:fillRect/>
            </a:stretch>
          </p:blipFill>
          <p:spPr>
            <a:xfrm>
              <a:off x="5470686" y="1044207"/>
              <a:ext cx="2660394" cy="2010683"/>
            </a:xfrm>
            <a:prstGeom prst="rect">
              <a:avLst/>
            </a:prstGeom>
          </p:spPr>
        </p:pic>
        <p:sp>
          <p:nvSpPr>
            <p:cNvPr id="11" name="TextBox 10">
              <a:extLst>
                <a:ext uri="{FF2B5EF4-FFF2-40B4-BE49-F238E27FC236}">
                  <a16:creationId xmlns:a16="http://schemas.microsoft.com/office/drawing/2014/main" id="{6F9A49A2-DE72-A143-AC83-C698ED409D4E}"/>
                </a:ext>
              </a:extLst>
            </p:cNvPr>
            <p:cNvSpPr txBox="1"/>
            <p:nvPr/>
          </p:nvSpPr>
          <p:spPr>
            <a:xfrm>
              <a:off x="6101813" y="847643"/>
              <a:ext cx="1398140" cy="307777"/>
            </a:xfrm>
            <a:prstGeom prst="rect">
              <a:avLst/>
            </a:prstGeom>
            <a:noFill/>
          </p:spPr>
          <p:txBody>
            <a:bodyPr wrap="none" rtlCol="0">
              <a:spAutoFit/>
            </a:bodyPr>
            <a:lstStyle/>
            <a:p>
              <a:r>
                <a:rPr lang="ru-RU" dirty="0" err="1"/>
                <a:t>Метаобучение</a:t>
              </a:r>
              <a:endParaRPr lang="en-TR" dirty="0"/>
            </a:p>
          </p:txBody>
        </p:sp>
      </p:grpSp>
      <p:grpSp>
        <p:nvGrpSpPr>
          <p:cNvPr id="16" name="Group 15">
            <a:extLst>
              <a:ext uri="{FF2B5EF4-FFF2-40B4-BE49-F238E27FC236}">
                <a16:creationId xmlns:a16="http://schemas.microsoft.com/office/drawing/2014/main" id="{92159C3C-54B5-6343-B813-DC7DF0378A57}"/>
              </a:ext>
            </a:extLst>
          </p:cNvPr>
          <p:cNvGrpSpPr/>
          <p:nvPr/>
        </p:nvGrpSpPr>
        <p:grpSpPr>
          <a:xfrm>
            <a:off x="5972612" y="2831706"/>
            <a:ext cx="2753159" cy="2036439"/>
            <a:chOff x="5048463" y="2996420"/>
            <a:chExt cx="2753159" cy="2036439"/>
          </a:xfrm>
        </p:grpSpPr>
        <p:pic>
          <p:nvPicPr>
            <p:cNvPr id="13" name="Picture 12">
              <a:extLst>
                <a:ext uri="{FF2B5EF4-FFF2-40B4-BE49-F238E27FC236}">
                  <a16:creationId xmlns:a16="http://schemas.microsoft.com/office/drawing/2014/main" id="{7CDAD309-FE8B-9949-97EE-24F5AABB1E7E}"/>
                </a:ext>
              </a:extLst>
            </p:cNvPr>
            <p:cNvPicPr>
              <a:picLocks noChangeAspect="1"/>
            </p:cNvPicPr>
            <p:nvPr/>
          </p:nvPicPr>
          <p:blipFill>
            <a:blip r:embed="rId4"/>
            <a:stretch>
              <a:fillRect/>
            </a:stretch>
          </p:blipFill>
          <p:spPr>
            <a:xfrm>
              <a:off x="5048463" y="3319893"/>
              <a:ext cx="2727651" cy="1712966"/>
            </a:xfrm>
            <a:prstGeom prst="rect">
              <a:avLst/>
            </a:prstGeom>
          </p:spPr>
        </p:pic>
        <p:sp>
          <p:nvSpPr>
            <p:cNvPr id="15" name="TextBox 14">
              <a:extLst>
                <a:ext uri="{FF2B5EF4-FFF2-40B4-BE49-F238E27FC236}">
                  <a16:creationId xmlns:a16="http://schemas.microsoft.com/office/drawing/2014/main" id="{CD185A1D-5D4A-F548-BAF9-5D47CA0FF50A}"/>
                </a:ext>
              </a:extLst>
            </p:cNvPr>
            <p:cNvSpPr txBox="1"/>
            <p:nvPr/>
          </p:nvSpPr>
          <p:spPr>
            <a:xfrm>
              <a:off x="6172650" y="2996420"/>
              <a:ext cx="1628972" cy="307777"/>
            </a:xfrm>
            <a:prstGeom prst="rect">
              <a:avLst/>
            </a:prstGeom>
            <a:noFill/>
          </p:spPr>
          <p:txBody>
            <a:bodyPr wrap="none" rtlCol="0">
              <a:spAutoFit/>
            </a:bodyPr>
            <a:lstStyle/>
            <a:p>
              <a:r>
                <a:rPr lang="ru-RU" dirty="0"/>
                <a:t>Внешние данные</a:t>
              </a:r>
              <a:endParaRPr lang="en-TR" dirty="0"/>
            </a:p>
          </p:txBody>
        </p:sp>
      </p:grpSp>
      <p:pic>
        <p:nvPicPr>
          <p:cNvPr id="18" name="Picture 17">
            <a:extLst>
              <a:ext uri="{FF2B5EF4-FFF2-40B4-BE49-F238E27FC236}">
                <a16:creationId xmlns:a16="http://schemas.microsoft.com/office/drawing/2014/main" id="{BD5DFAA2-4210-C142-9083-80CB0C0920F1}"/>
              </a:ext>
            </a:extLst>
          </p:cNvPr>
          <p:cNvPicPr>
            <a:picLocks noChangeAspect="1"/>
          </p:cNvPicPr>
          <p:nvPr/>
        </p:nvPicPr>
        <p:blipFill rotWithShape="1">
          <a:blip r:embed="rId5"/>
          <a:srcRect t="3689" r="16968" b="2645"/>
          <a:stretch/>
        </p:blipFill>
        <p:spPr>
          <a:xfrm>
            <a:off x="141696" y="3534862"/>
            <a:ext cx="2792930" cy="1498173"/>
          </a:xfrm>
          <a:prstGeom prst="rect">
            <a:avLst/>
          </a:prstGeom>
        </p:spPr>
      </p:pic>
      <p:pic>
        <p:nvPicPr>
          <p:cNvPr id="20" name="Picture 19">
            <a:extLst>
              <a:ext uri="{FF2B5EF4-FFF2-40B4-BE49-F238E27FC236}">
                <a16:creationId xmlns:a16="http://schemas.microsoft.com/office/drawing/2014/main" id="{ED72F692-74BC-8440-AA82-4C68AA5CDCA5}"/>
              </a:ext>
            </a:extLst>
          </p:cNvPr>
          <p:cNvPicPr>
            <a:picLocks noChangeAspect="1"/>
          </p:cNvPicPr>
          <p:nvPr/>
        </p:nvPicPr>
        <p:blipFill>
          <a:blip r:embed="rId6"/>
          <a:stretch>
            <a:fillRect/>
          </a:stretch>
        </p:blipFill>
        <p:spPr>
          <a:xfrm>
            <a:off x="3211159" y="3517294"/>
            <a:ext cx="1549691" cy="1350851"/>
          </a:xfrm>
          <a:prstGeom prst="rect">
            <a:avLst/>
          </a:prstGeom>
        </p:spPr>
      </p:pic>
      <p:cxnSp>
        <p:nvCxnSpPr>
          <p:cNvPr id="22" name="Straight Arrow Connector 21">
            <a:extLst>
              <a:ext uri="{FF2B5EF4-FFF2-40B4-BE49-F238E27FC236}">
                <a16:creationId xmlns:a16="http://schemas.microsoft.com/office/drawing/2014/main" id="{C422970D-146A-1E41-942E-026697DC5031}"/>
              </a:ext>
            </a:extLst>
          </p:cNvPr>
          <p:cNvCxnSpPr>
            <a:cxnSpLocks/>
          </p:cNvCxnSpPr>
          <p:nvPr/>
        </p:nvCxnSpPr>
        <p:spPr>
          <a:xfrm flipV="1">
            <a:off x="7077044" y="2701661"/>
            <a:ext cx="0" cy="283934"/>
          </a:xfrm>
          <a:prstGeom prst="straightConnector1">
            <a:avLst/>
          </a:prstGeom>
          <a:ln w="22225">
            <a:solidFill>
              <a:schemeClr val="tx2">
                <a:lumMod val="75000"/>
              </a:schemeClr>
            </a:solidFill>
            <a:headEnd w="med" len="lg"/>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DA43455E-BFB6-994E-9E5E-7119E6A9550D}"/>
              </a:ext>
            </a:extLst>
          </p:cNvPr>
          <p:cNvPicPr>
            <a:picLocks noChangeAspect="1"/>
          </p:cNvPicPr>
          <p:nvPr/>
        </p:nvPicPr>
        <p:blipFill>
          <a:blip r:embed="rId7"/>
          <a:stretch>
            <a:fillRect/>
          </a:stretch>
        </p:blipFill>
        <p:spPr>
          <a:xfrm>
            <a:off x="5531596" y="4042597"/>
            <a:ext cx="1220174" cy="841244"/>
          </a:xfrm>
          <a:prstGeom prst="rect">
            <a:avLst/>
          </a:prstGeom>
        </p:spPr>
      </p:pic>
      <p:pic>
        <p:nvPicPr>
          <p:cNvPr id="28" name="Picture 27">
            <a:extLst>
              <a:ext uri="{FF2B5EF4-FFF2-40B4-BE49-F238E27FC236}">
                <a16:creationId xmlns:a16="http://schemas.microsoft.com/office/drawing/2014/main" id="{B19B2005-A14A-1145-9A8F-972B2AF66B34}"/>
              </a:ext>
            </a:extLst>
          </p:cNvPr>
          <p:cNvPicPr>
            <a:picLocks noChangeAspect="1"/>
          </p:cNvPicPr>
          <p:nvPr/>
        </p:nvPicPr>
        <p:blipFill>
          <a:blip r:embed="rId8"/>
          <a:stretch>
            <a:fillRect/>
          </a:stretch>
        </p:blipFill>
        <p:spPr>
          <a:xfrm>
            <a:off x="5531597" y="3019135"/>
            <a:ext cx="1220174" cy="795972"/>
          </a:xfrm>
          <a:prstGeom prst="rect">
            <a:avLst/>
          </a:prstGeom>
        </p:spPr>
      </p:pic>
      <p:cxnSp>
        <p:nvCxnSpPr>
          <p:cNvPr id="32" name="Straight Arrow Connector 31">
            <a:extLst>
              <a:ext uri="{FF2B5EF4-FFF2-40B4-BE49-F238E27FC236}">
                <a16:creationId xmlns:a16="http://schemas.microsoft.com/office/drawing/2014/main" id="{3C44423F-82CC-9E4A-8ECE-C46ED6A6946A}"/>
              </a:ext>
            </a:extLst>
          </p:cNvPr>
          <p:cNvCxnSpPr>
            <a:cxnSpLocks/>
          </p:cNvCxnSpPr>
          <p:nvPr/>
        </p:nvCxnSpPr>
        <p:spPr>
          <a:xfrm flipV="1">
            <a:off x="3211159" y="3119163"/>
            <a:ext cx="0" cy="283934"/>
          </a:xfrm>
          <a:prstGeom prst="straightConnector1">
            <a:avLst/>
          </a:prstGeom>
          <a:ln w="22225">
            <a:solidFill>
              <a:schemeClr val="tx2">
                <a:lumMod val="75000"/>
              </a:schemeClr>
            </a:solidFill>
            <a:headEnd w="med" len="lg"/>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79FB323-0D9E-444F-9902-671C6D82C1BB}"/>
              </a:ext>
            </a:extLst>
          </p:cNvPr>
          <p:cNvCxnSpPr>
            <a:cxnSpLocks/>
          </p:cNvCxnSpPr>
          <p:nvPr/>
        </p:nvCxnSpPr>
        <p:spPr>
          <a:xfrm>
            <a:off x="3314464" y="3119163"/>
            <a:ext cx="0" cy="283934"/>
          </a:xfrm>
          <a:prstGeom prst="straightConnector1">
            <a:avLst/>
          </a:prstGeom>
          <a:ln w="22225">
            <a:solidFill>
              <a:schemeClr val="tx2">
                <a:lumMod val="75000"/>
              </a:schemeClr>
            </a:solidFill>
            <a:headEnd w="med" len="lg"/>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EF9D82D-2969-8B4B-9C09-B87472F44229}"/>
              </a:ext>
            </a:extLst>
          </p:cNvPr>
          <p:cNvCxnSpPr>
            <a:cxnSpLocks/>
          </p:cNvCxnSpPr>
          <p:nvPr/>
        </p:nvCxnSpPr>
        <p:spPr>
          <a:xfrm rot="16200000" flipV="1">
            <a:off x="3129538" y="3974023"/>
            <a:ext cx="0" cy="283934"/>
          </a:xfrm>
          <a:prstGeom prst="straightConnector1">
            <a:avLst/>
          </a:prstGeom>
          <a:ln w="22225">
            <a:solidFill>
              <a:schemeClr val="tx2">
                <a:lumMod val="75000"/>
              </a:schemeClr>
            </a:solidFill>
            <a:headEnd w="med" len="lg"/>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A7C3AE2-90CC-3F4E-9203-3F62880427A1}"/>
              </a:ext>
            </a:extLst>
          </p:cNvPr>
          <p:cNvCxnSpPr>
            <a:cxnSpLocks/>
          </p:cNvCxnSpPr>
          <p:nvPr/>
        </p:nvCxnSpPr>
        <p:spPr>
          <a:xfrm rot="16200000">
            <a:off x="3129538" y="3875832"/>
            <a:ext cx="0" cy="283934"/>
          </a:xfrm>
          <a:prstGeom prst="straightConnector1">
            <a:avLst/>
          </a:prstGeom>
          <a:ln w="22225">
            <a:solidFill>
              <a:schemeClr val="tx2">
                <a:lumMod val="75000"/>
              </a:schemeClr>
            </a:solidFill>
            <a:headEnd w="med" len="lg"/>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C80BE35-8BC4-5A47-8E1E-D0BC18301CC5}"/>
              </a:ext>
            </a:extLst>
          </p:cNvPr>
          <p:cNvCxnSpPr>
            <a:cxnSpLocks/>
          </p:cNvCxnSpPr>
          <p:nvPr/>
        </p:nvCxnSpPr>
        <p:spPr>
          <a:xfrm>
            <a:off x="4760850" y="2571750"/>
            <a:ext cx="1551199" cy="0"/>
          </a:xfrm>
          <a:prstGeom prst="straightConnector1">
            <a:avLst/>
          </a:prstGeom>
          <a:ln w="22225">
            <a:solidFill>
              <a:schemeClr val="tx2">
                <a:lumMod val="75000"/>
              </a:schemeClr>
            </a:solidFill>
            <a:headEnd w="med"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1297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85"/>
          <p:cNvSpPr txBox="1">
            <a:spLocks noGrp="1"/>
          </p:cNvSpPr>
          <p:nvPr>
            <p:ph type="title"/>
          </p:nvPr>
        </p:nvSpPr>
        <p:spPr>
          <a:xfrm>
            <a:off x="956225" y="11064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a:t>Вопросы?</a:t>
            </a:r>
            <a:endParaRPr/>
          </a:p>
        </p:txBody>
      </p:sp>
      <p:pic>
        <p:nvPicPr>
          <p:cNvPr id="457" name="Google Shape;457;p85"/>
          <p:cNvPicPr preferRelativeResize="0"/>
          <p:nvPr/>
        </p:nvPicPr>
        <p:blipFill rotWithShape="1">
          <a:blip r:embed="rId3">
            <a:alphaModFix/>
          </a:blip>
          <a:srcRect/>
          <a:stretch/>
        </p:blipFill>
        <p:spPr>
          <a:xfrm>
            <a:off x="1032750" y="2962492"/>
            <a:ext cx="496901" cy="496901"/>
          </a:xfrm>
          <a:prstGeom prst="rect">
            <a:avLst/>
          </a:prstGeom>
          <a:noFill/>
          <a:ln>
            <a:noFill/>
          </a:ln>
        </p:spPr>
      </p:pic>
      <p:sp>
        <p:nvSpPr>
          <p:cNvPr id="458" name="Google Shape;458;p85"/>
          <p:cNvSpPr txBox="1"/>
          <p:nvPr/>
        </p:nvSpPr>
        <p:spPr>
          <a:xfrm>
            <a:off x="1750800" y="2887700"/>
            <a:ext cx="1635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rgbClr val="FFFFFF"/>
                </a:solidFill>
                <a:latin typeface="Roboto"/>
                <a:ea typeface="Roboto"/>
                <a:cs typeface="Roboto"/>
                <a:sym typeface="Roboto"/>
              </a:rPr>
              <a:t>Задаем вопросы в чат</a:t>
            </a:r>
            <a:endParaRPr sz="1500">
              <a:solidFill>
                <a:srgbClr val="FFFFFF"/>
              </a:solidFill>
              <a:latin typeface="Roboto"/>
              <a:ea typeface="Roboto"/>
              <a:cs typeface="Roboto"/>
              <a:sym typeface="Roboto"/>
            </a:endParaRPr>
          </a:p>
        </p:txBody>
      </p:sp>
      <p:pic>
        <p:nvPicPr>
          <p:cNvPr id="459" name="Google Shape;459;p85"/>
          <p:cNvPicPr preferRelativeResize="0"/>
          <p:nvPr/>
        </p:nvPicPr>
        <p:blipFill rotWithShape="1">
          <a:blip r:embed="rId4">
            <a:alphaModFix/>
          </a:blip>
          <a:srcRect/>
          <a:stretch/>
        </p:blipFill>
        <p:spPr>
          <a:xfrm>
            <a:off x="4415725" y="2962492"/>
            <a:ext cx="496901" cy="496901"/>
          </a:xfrm>
          <a:prstGeom prst="rect">
            <a:avLst/>
          </a:prstGeom>
          <a:noFill/>
          <a:ln>
            <a:noFill/>
          </a:ln>
        </p:spPr>
      </p:pic>
      <p:sp>
        <p:nvSpPr>
          <p:cNvPr id="460" name="Google Shape;460;p85"/>
          <p:cNvSpPr txBox="1"/>
          <p:nvPr/>
        </p:nvSpPr>
        <p:spPr>
          <a:xfrm>
            <a:off x="5119475" y="2892305"/>
            <a:ext cx="3000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rgbClr val="FFFFFF"/>
                </a:solidFill>
                <a:latin typeface="Roboto"/>
                <a:ea typeface="Roboto"/>
                <a:cs typeface="Roboto"/>
                <a:sym typeface="Roboto"/>
              </a:rPr>
              <a:t>Ставим “–”,</a:t>
            </a:r>
            <a:endParaRPr sz="1500">
              <a:solidFill>
                <a:srgbClr val="FFFFFF"/>
              </a:solidFill>
              <a:latin typeface="Roboto"/>
              <a:ea typeface="Roboto"/>
              <a:cs typeface="Roboto"/>
              <a:sym typeface="Roboto"/>
            </a:endParaRPr>
          </a:p>
          <a:p>
            <a:pPr marL="0" lvl="0" indent="0" algn="l" rtl="0">
              <a:spcBef>
                <a:spcPts val="0"/>
              </a:spcBef>
              <a:spcAft>
                <a:spcPts val="0"/>
              </a:spcAft>
              <a:buNone/>
            </a:pPr>
            <a:r>
              <a:rPr lang="ru" sz="1500">
                <a:solidFill>
                  <a:srgbClr val="FFFFFF"/>
                </a:solidFill>
                <a:latin typeface="Roboto"/>
                <a:ea typeface="Roboto"/>
                <a:cs typeface="Roboto"/>
                <a:sym typeface="Roboto"/>
              </a:rPr>
              <a:t>если вопросов нет</a:t>
            </a:r>
            <a:endParaRPr sz="1500">
              <a:solidFill>
                <a:srgbClr val="FFFFFF"/>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86"/>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
              <a:t>Ключевые тезисы </a:t>
            </a:r>
            <a:endParaRPr/>
          </a:p>
          <a:p>
            <a:pPr marL="0" lvl="0" indent="0" algn="l" rtl="0">
              <a:spcBef>
                <a:spcPts val="0"/>
              </a:spcBef>
              <a:spcAft>
                <a:spcPts val="0"/>
              </a:spcAft>
              <a:buNone/>
            </a:pPr>
            <a:endParaRPr/>
          </a:p>
        </p:txBody>
      </p:sp>
      <p:graphicFrame>
        <p:nvGraphicFramePr>
          <p:cNvPr id="4" name="Google Shape;389;p75">
            <a:extLst>
              <a:ext uri="{FF2B5EF4-FFF2-40B4-BE49-F238E27FC236}">
                <a16:creationId xmlns:a16="http://schemas.microsoft.com/office/drawing/2014/main" id="{EE71290E-F42D-6247-8F96-FFA1EE92CB77}"/>
              </a:ext>
            </a:extLst>
          </p:cNvPr>
          <p:cNvGraphicFramePr/>
          <p:nvPr>
            <p:extLst>
              <p:ext uri="{D42A27DB-BD31-4B8C-83A1-F6EECF244321}">
                <p14:modId xmlns:p14="http://schemas.microsoft.com/office/powerpoint/2010/main" val="117729376"/>
              </p:ext>
            </p:extLst>
          </p:nvPr>
        </p:nvGraphicFramePr>
        <p:xfrm>
          <a:off x="952500" y="1544194"/>
          <a:ext cx="7239000" cy="1746520"/>
        </p:xfrm>
        <a:graphic>
          <a:graphicData uri="http://schemas.openxmlformats.org/drawingml/2006/table">
            <a:tbl>
              <a:tblPr>
                <a:noFill/>
                <a:tableStyleId>{9F59E00E-254B-42B5-9FED-D0DB1D54CBD8}</a:tableStyleId>
              </a:tblPr>
              <a:tblGrid>
                <a:gridCol w="489425">
                  <a:extLst>
                    <a:ext uri="{9D8B030D-6E8A-4147-A177-3AD203B41FA5}">
                      <a16:colId xmlns:a16="http://schemas.microsoft.com/office/drawing/2014/main" val="20000"/>
                    </a:ext>
                  </a:extLst>
                </a:gridCol>
                <a:gridCol w="6749575">
                  <a:extLst>
                    <a:ext uri="{9D8B030D-6E8A-4147-A177-3AD203B41FA5}">
                      <a16:colId xmlns:a16="http://schemas.microsoft.com/office/drawing/2014/main" val="20001"/>
                    </a:ext>
                  </a:extLst>
                </a:gridCol>
              </a:tblGrid>
              <a:tr h="285750">
                <a:tc>
                  <a:txBody>
                    <a:bodyPr/>
                    <a:lstStyle/>
                    <a:p>
                      <a:pPr marL="0" lvl="0" indent="0" algn="l" rtl="0">
                        <a:spcBef>
                          <a:spcPts val="0"/>
                        </a:spcBef>
                        <a:spcAft>
                          <a:spcPts val="0"/>
                        </a:spcAft>
                        <a:buNone/>
                      </a:pPr>
                      <a:r>
                        <a:rPr lang="ru" sz="1300" b="1" dirty="0">
                          <a:solidFill>
                            <a:srgbClr val="FF7700"/>
                          </a:solidFill>
                          <a:latin typeface="Roboto"/>
                          <a:ea typeface="Roboto"/>
                          <a:cs typeface="Roboto"/>
                          <a:sym typeface="Roboto"/>
                        </a:rPr>
                        <a:t>1.</a:t>
                      </a:r>
                      <a:endParaRPr sz="1300" b="1" dirty="0">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dirty="0">
                          <a:latin typeface="Roboto"/>
                          <a:ea typeface="Roboto"/>
                          <a:cs typeface="Roboto"/>
                          <a:sym typeface="Roboto"/>
                        </a:rPr>
                        <a:t>Поняли области применения </a:t>
                      </a:r>
                      <a:r>
                        <a:rPr lang="en-US" sz="1300" dirty="0">
                          <a:latin typeface="Roboto"/>
                          <a:ea typeface="Roboto"/>
                          <a:cs typeface="Roboto"/>
                          <a:sym typeface="Roboto"/>
                        </a:rPr>
                        <a:t>Reinforcement Learning</a:t>
                      </a:r>
                      <a:endParaRPr sz="1300" dirty="0">
                        <a:latin typeface="Roboto"/>
                        <a:ea typeface="Roboto"/>
                        <a:cs typeface="Roboto"/>
                        <a:sym typeface="Roboto"/>
                      </a:endParaRPr>
                    </a:p>
                  </a:txBody>
                  <a:tcPr marL="198000" marR="91425" marT="68575" marB="68575">
                    <a:lnL w="9525" cap="flat" cmpd="sng" algn="ctr">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85750">
                <a:tc>
                  <a:txBody>
                    <a:bodyPr/>
                    <a:lstStyle/>
                    <a:p>
                      <a:pPr marL="0" lvl="0" indent="0" algn="l" rtl="0">
                        <a:spcBef>
                          <a:spcPts val="0"/>
                        </a:spcBef>
                        <a:spcAft>
                          <a:spcPts val="0"/>
                        </a:spcAft>
                        <a:buNone/>
                      </a:pPr>
                      <a:r>
                        <a:rPr lang="ru" sz="1300" b="1" dirty="0">
                          <a:solidFill>
                            <a:srgbClr val="FF7700"/>
                          </a:solidFill>
                          <a:latin typeface="Roboto"/>
                          <a:ea typeface="Roboto"/>
                          <a:cs typeface="Roboto"/>
                          <a:sym typeface="Roboto"/>
                        </a:rPr>
                        <a:t>2.</a:t>
                      </a:r>
                      <a:endParaRPr sz="1300" b="1" dirty="0">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RU" sz="1300" dirty="0">
                          <a:latin typeface="Roboto"/>
                          <a:ea typeface="Roboto"/>
                          <a:cs typeface="Roboto"/>
                          <a:sym typeface="Roboto"/>
                        </a:rPr>
                        <a:t>Поняли схему применения </a:t>
                      </a:r>
                      <a:r>
                        <a:rPr lang="en-US" sz="1300" dirty="0">
                          <a:latin typeface="Roboto"/>
                          <a:ea typeface="Roboto"/>
                          <a:cs typeface="Roboto"/>
                          <a:sym typeface="Roboto"/>
                        </a:rPr>
                        <a:t>Reinforcement Learning</a:t>
                      </a:r>
                      <a:r>
                        <a:rPr lang="ru-RU" sz="1300" dirty="0">
                          <a:latin typeface="Roboto"/>
                          <a:ea typeface="Roboto"/>
                          <a:cs typeface="Roboto"/>
                          <a:sym typeface="Roboto"/>
                        </a:rPr>
                        <a:t> для финансовых рынков</a:t>
                      </a:r>
                      <a:endParaRPr sz="1300"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285750">
                <a:tc>
                  <a:txBody>
                    <a:bodyPr/>
                    <a:lstStyle/>
                    <a:p>
                      <a:pPr marL="0" lvl="0" indent="0" algn="l" rtl="0">
                        <a:spcBef>
                          <a:spcPts val="0"/>
                        </a:spcBef>
                        <a:spcAft>
                          <a:spcPts val="0"/>
                        </a:spcAft>
                        <a:buNone/>
                      </a:pPr>
                      <a:r>
                        <a:rPr lang="ru-RU" sz="1300" b="1" dirty="0">
                          <a:solidFill>
                            <a:srgbClr val="FF7700"/>
                          </a:solidFill>
                          <a:latin typeface="Roboto"/>
                          <a:ea typeface="Roboto"/>
                          <a:cs typeface="Roboto"/>
                          <a:sym typeface="Roboto"/>
                        </a:rPr>
                        <a:t>3.</a:t>
                      </a:r>
                      <a:endParaRPr sz="1300" b="1" dirty="0">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RU" sz="1300" dirty="0">
                          <a:latin typeface="Roboto"/>
                          <a:ea typeface="Roboto"/>
                          <a:cs typeface="Roboto"/>
                          <a:sym typeface="Roboto"/>
                        </a:rPr>
                        <a:t>Поняли принципы построения собственного окружения</a:t>
                      </a:r>
                      <a:endParaRPr sz="1300" dirty="0">
                        <a:latin typeface="Roboto"/>
                        <a:ea typeface="Roboto"/>
                        <a:cs typeface="Roboto"/>
                        <a:sym typeface="Roboto"/>
                      </a:endParaRPr>
                    </a:p>
                  </a:txBody>
                  <a:tcPr marL="198000" marR="91425" marT="68575" marB="68575">
                    <a:lnL w="9525" cap="flat" cmpd="sng" algn="ctr">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2967050880"/>
                  </a:ext>
                </a:extLst>
              </a:tr>
              <a:tr h="285750">
                <a:tc>
                  <a:txBody>
                    <a:bodyPr/>
                    <a:lstStyle/>
                    <a:p>
                      <a:pPr marL="0" lvl="0" indent="0" algn="l" rtl="0">
                        <a:spcBef>
                          <a:spcPts val="0"/>
                        </a:spcBef>
                        <a:spcAft>
                          <a:spcPts val="0"/>
                        </a:spcAft>
                        <a:buNone/>
                      </a:pPr>
                      <a:r>
                        <a:rPr lang="ru-RU" sz="1300" b="1" dirty="0">
                          <a:solidFill>
                            <a:srgbClr val="FF7700"/>
                          </a:solidFill>
                          <a:latin typeface="Roboto"/>
                          <a:ea typeface="Roboto"/>
                          <a:cs typeface="Roboto"/>
                          <a:sym typeface="Roboto"/>
                        </a:rPr>
                        <a:t>4.</a:t>
                      </a:r>
                      <a:endParaRPr sz="1300" b="1" dirty="0">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RU" sz="1300" dirty="0">
                          <a:latin typeface="Roboto"/>
                          <a:ea typeface="Roboto"/>
                          <a:cs typeface="Roboto"/>
                          <a:sym typeface="Roboto"/>
                        </a:rPr>
                        <a:t>Реализовали агента, обучающегося на модели финансового рынка</a:t>
                      </a:r>
                      <a:endParaRPr sz="1300" dirty="0">
                        <a:latin typeface="Roboto"/>
                        <a:ea typeface="Roboto"/>
                        <a:cs typeface="Roboto"/>
                        <a:sym typeface="Roboto"/>
                      </a:endParaRPr>
                    </a:p>
                  </a:txBody>
                  <a:tcPr marL="198000" marR="91425" marT="68575" marB="68575">
                    <a:lnL w="9525" cap="flat" cmpd="sng" algn="ctr">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3764840653"/>
                  </a:ext>
                </a:extLst>
              </a:tr>
              <a:tr h="285750">
                <a:tc>
                  <a:txBody>
                    <a:bodyPr/>
                    <a:lstStyle/>
                    <a:p>
                      <a:pPr marL="0" lvl="0" indent="0" algn="l" rtl="0">
                        <a:spcBef>
                          <a:spcPts val="0"/>
                        </a:spcBef>
                        <a:spcAft>
                          <a:spcPts val="0"/>
                        </a:spcAft>
                        <a:buNone/>
                      </a:pPr>
                      <a:r>
                        <a:rPr lang="ru-RU" sz="1300" b="1" dirty="0">
                          <a:solidFill>
                            <a:srgbClr val="FF7700"/>
                          </a:solidFill>
                          <a:latin typeface="Roboto"/>
                          <a:ea typeface="Roboto"/>
                          <a:cs typeface="Roboto"/>
                          <a:sym typeface="Roboto"/>
                        </a:rPr>
                        <a:t>5.</a:t>
                      </a:r>
                      <a:endParaRPr sz="1300" b="1" dirty="0">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RU" sz="1300" dirty="0">
                          <a:latin typeface="Roboto"/>
                          <a:ea typeface="Roboto"/>
                          <a:cs typeface="Roboto"/>
                          <a:sym typeface="Roboto"/>
                        </a:rPr>
                        <a:t>Поняли пути улучшения агента</a:t>
                      </a:r>
                      <a:endParaRPr sz="1300" dirty="0">
                        <a:latin typeface="Roboto"/>
                        <a:ea typeface="Roboto"/>
                        <a:cs typeface="Roboto"/>
                        <a:sym typeface="Roboto"/>
                      </a:endParaRPr>
                    </a:p>
                  </a:txBody>
                  <a:tcPr marL="198000" marR="91425" marT="68575" marB="68575">
                    <a:lnL w="9525" cap="flat" cmpd="sng" algn="ctr">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910096044"/>
                  </a:ext>
                </a:extLst>
              </a:tr>
            </a:tbl>
          </a:graphicData>
        </a:graphic>
      </p:graphicFrame>
    </p:spTree>
    <p:extLst>
      <p:ext uri="{BB962C8B-B14F-4D97-AF65-F5344CB8AC3E}">
        <p14:creationId xmlns:p14="http://schemas.microsoft.com/office/powerpoint/2010/main" val="3784469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92"/>
          <p:cNvSpPr txBox="1">
            <a:spLocks noGrp="1"/>
          </p:cNvSpPr>
          <p:nvPr>
            <p:ph type="title"/>
          </p:nvPr>
        </p:nvSpPr>
        <p:spPr>
          <a:xfrm>
            <a:off x="956225" y="11064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a:t>Вопросы?</a:t>
            </a:r>
            <a:endParaRPr/>
          </a:p>
        </p:txBody>
      </p:sp>
      <p:pic>
        <p:nvPicPr>
          <p:cNvPr id="503" name="Google Shape;503;p92"/>
          <p:cNvPicPr preferRelativeResize="0"/>
          <p:nvPr/>
        </p:nvPicPr>
        <p:blipFill rotWithShape="1">
          <a:blip r:embed="rId3">
            <a:alphaModFix/>
          </a:blip>
          <a:srcRect/>
          <a:stretch/>
        </p:blipFill>
        <p:spPr>
          <a:xfrm>
            <a:off x="1032750" y="2962492"/>
            <a:ext cx="496901" cy="496901"/>
          </a:xfrm>
          <a:prstGeom prst="rect">
            <a:avLst/>
          </a:prstGeom>
          <a:noFill/>
          <a:ln>
            <a:noFill/>
          </a:ln>
        </p:spPr>
      </p:pic>
      <p:pic>
        <p:nvPicPr>
          <p:cNvPr id="504" name="Google Shape;504;p92"/>
          <p:cNvPicPr preferRelativeResize="0"/>
          <p:nvPr/>
        </p:nvPicPr>
        <p:blipFill rotWithShape="1">
          <a:blip r:embed="rId4">
            <a:alphaModFix/>
          </a:blip>
          <a:srcRect/>
          <a:stretch/>
        </p:blipFill>
        <p:spPr>
          <a:xfrm>
            <a:off x="4415725" y="2962492"/>
            <a:ext cx="496901" cy="496901"/>
          </a:xfrm>
          <a:prstGeom prst="rect">
            <a:avLst/>
          </a:prstGeom>
          <a:noFill/>
          <a:ln>
            <a:noFill/>
          </a:ln>
        </p:spPr>
      </p:pic>
      <p:sp>
        <p:nvSpPr>
          <p:cNvPr id="505" name="Google Shape;505;p92"/>
          <p:cNvSpPr txBox="1"/>
          <p:nvPr/>
        </p:nvSpPr>
        <p:spPr>
          <a:xfrm>
            <a:off x="5119475" y="2892305"/>
            <a:ext cx="3000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rgbClr val="FFFFFF"/>
                </a:solidFill>
                <a:latin typeface="Roboto"/>
                <a:ea typeface="Roboto"/>
                <a:cs typeface="Roboto"/>
                <a:sym typeface="Roboto"/>
              </a:rPr>
              <a:t>Ставим “–”,</a:t>
            </a:r>
            <a:endParaRPr sz="1500">
              <a:solidFill>
                <a:srgbClr val="FFFFFF"/>
              </a:solidFill>
              <a:latin typeface="Roboto"/>
              <a:ea typeface="Roboto"/>
              <a:cs typeface="Roboto"/>
              <a:sym typeface="Roboto"/>
            </a:endParaRPr>
          </a:p>
          <a:p>
            <a:pPr marL="0" lvl="0" indent="0" algn="l" rtl="0">
              <a:spcBef>
                <a:spcPts val="0"/>
              </a:spcBef>
              <a:spcAft>
                <a:spcPts val="0"/>
              </a:spcAft>
              <a:buNone/>
            </a:pPr>
            <a:r>
              <a:rPr lang="ru" sz="1500">
                <a:solidFill>
                  <a:srgbClr val="FFFFFF"/>
                </a:solidFill>
                <a:latin typeface="Roboto"/>
                <a:ea typeface="Roboto"/>
                <a:cs typeface="Roboto"/>
                <a:sym typeface="Roboto"/>
              </a:rPr>
              <a:t>если вопросов нет</a:t>
            </a:r>
            <a:endParaRPr sz="1500">
              <a:solidFill>
                <a:srgbClr val="FFFFFF"/>
              </a:solidFill>
              <a:latin typeface="Roboto"/>
              <a:ea typeface="Roboto"/>
              <a:cs typeface="Roboto"/>
              <a:sym typeface="Roboto"/>
            </a:endParaRPr>
          </a:p>
        </p:txBody>
      </p:sp>
      <p:sp>
        <p:nvSpPr>
          <p:cNvPr id="506" name="Google Shape;506;p92"/>
          <p:cNvSpPr txBox="1"/>
          <p:nvPr/>
        </p:nvSpPr>
        <p:spPr>
          <a:xfrm>
            <a:off x="1750800" y="2887700"/>
            <a:ext cx="1635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rgbClr val="FFFFFF"/>
                </a:solidFill>
                <a:latin typeface="Roboto"/>
                <a:ea typeface="Roboto"/>
                <a:cs typeface="Roboto"/>
                <a:sym typeface="Roboto"/>
              </a:rPr>
              <a:t>Задаем вопросы в чат</a:t>
            </a:r>
            <a:endParaRPr sz="1500">
              <a:solidFill>
                <a:srgbClr val="FFFFFF"/>
              </a:solidFill>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93"/>
          <p:cNvSpPr txBox="1">
            <a:spLocks noGrp="1"/>
          </p:cNvSpPr>
          <p:nvPr>
            <p:ph type="title"/>
          </p:nvPr>
        </p:nvSpPr>
        <p:spPr>
          <a:xfrm>
            <a:off x="956225" y="396400"/>
            <a:ext cx="6931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sz="4000"/>
              <a:t>Знакомство с командой</a:t>
            </a:r>
            <a:endParaRPr sz="4000"/>
          </a:p>
          <a:p>
            <a:pPr marL="0" lvl="0" indent="0" algn="l" rtl="0">
              <a:spcBef>
                <a:spcPts val="0"/>
              </a:spcBef>
              <a:spcAft>
                <a:spcPts val="0"/>
              </a:spcAft>
              <a:buNone/>
            </a:pPr>
            <a:r>
              <a:rPr lang="ru" sz="4000"/>
              <a:t>и программой курса</a:t>
            </a:r>
            <a:endParaRPr sz="4000">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0"/>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Команда курса</a:t>
            </a:r>
            <a:endParaRPr/>
          </a:p>
        </p:txBody>
      </p:sp>
      <p:sp>
        <p:nvSpPr>
          <p:cNvPr id="222" name="Google Shape;222;p40"/>
          <p:cNvSpPr txBox="1">
            <a:spLocks noGrp="1"/>
          </p:cNvSpPr>
          <p:nvPr>
            <p:ph type="subTitle" idx="4294967295"/>
          </p:nvPr>
        </p:nvSpPr>
        <p:spPr>
          <a:xfrm>
            <a:off x="1708975" y="1297874"/>
            <a:ext cx="1991700" cy="3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852"/>
              <a:buFont typeface="Arial"/>
              <a:buNone/>
            </a:pPr>
            <a:r>
              <a:rPr lang="ru" sz="1517" b="1">
                <a:solidFill>
                  <a:srgbClr val="FF9900"/>
                </a:solidFill>
              </a:rPr>
              <a:t>Игорь Стурейко</a:t>
            </a:r>
            <a:endParaRPr sz="1517" b="1">
              <a:solidFill>
                <a:srgbClr val="FF9900"/>
              </a:solidFill>
            </a:endParaRPr>
          </a:p>
        </p:txBody>
      </p:sp>
      <p:sp>
        <p:nvSpPr>
          <p:cNvPr id="223" name="Google Shape;223;p40"/>
          <p:cNvSpPr txBox="1">
            <a:spLocks noGrp="1"/>
          </p:cNvSpPr>
          <p:nvPr>
            <p:ph type="subTitle" idx="4294967295"/>
          </p:nvPr>
        </p:nvSpPr>
        <p:spPr>
          <a:xfrm>
            <a:off x="1708975" y="1598325"/>
            <a:ext cx="2645100" cy="1229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97"/>
              <a:buNone/>
            </a:pPr>
            <a:r>
              <a:rPr lang="ru" sz="867"/>
              <a:t>15+ лет опыта в прикладной математике и математическом моделировании НИИгазэкономика ПАО Газпром</a:t>
            </a:r>
            <a:endParaRPr sz="867"/>
          </a:p>
          <a:p>
            <a:pPr marL="0" lvl="0" indent="0" algn="l" rtl="0">
              <a:lnSpc>
                <a:spcPct val="100000"/>
              </a:lnSpc>
              <a:spcBef>
                <a:spcPts val="0"/>
              </a:spcBef>
              <a:spcAft>
                <a:spcPts val="0"/>
              </a:spcAft>
              <a:buSzPts val="597"/>
              <a:buNone/>
            </a:pPr>
            <a:endParaRPr sz="867"/>
          </a:p>
          <a:p>
            <a:pPr marL="0" lvl="0" indent="0" algn="l" rtl="0">
              <a:lnSpc>
                <a:spcPct val="100000"/>
              </a:lnSpc>
              <a:spcBef>
                <a:spcPts val="0"/>
              </a:spcBef>
              <a:spcAft>
                <a:spcPts val="0"/>
              </a:spcAft>
              <a:buSzPts val="597"/>
              <a:buNone/>
            </a:pPr>
            <a:r>
              <a:rPr lang="ru" sz="850"/>
              <a:t>Руководил командой̆, решающей прикладные задачи, вывод готовых моделей в продакшн и поддержку решений у клиента</a:t>
            </a:r>
            <a:endParaRPr sz="867"/>
          </a:p>
        </p:txBody>
      </p:sp>
      <p:sp>
        <p:nvSpPr>
          <p:cNvPr id="224" name="Google Shape;224;p40"/>
          <p:cNvSpPr/>
          <p:nvPr/>
        </p:nvSpPr>
        <p:spPr>
          <a:xfrm>
            <a:off x="614100" y="1195200"/>
            <a:ext cx="520200" cy="3232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5" name="Google Shape;225;p40"/>
          <p:cNvPicPr preferRelativeResize="0"/>
          <p:nvPr/>
        </p:nvPicPr>
        <p:blipFill>
          <a:blip r:embed="rId3"/>
          <a:srcRect t="6408" b="6408"/>
          <a:stretch/>
        </p:blipFill>
        <p:spPr>
          <a:xfrm>
            <a:off x="789925" y="1355025"/>
            <a:ext cx="830100" cy="819000"/>
          </a:xfrm>
          <a:prstGeom prst="ellipse">
            <a:avLst/>
          </a:prstGeom>
          <a:noFill/>
          <a:ln>
            <a:noFill/>
          </a:ln>
        </p:spPr>
      </p:pic>
      <p:sp>
        <p:nvSpPr>
          <p:cNvPr id="226" name="Google Shape;226;p40"/>
          <p:cNvSpPr txBox="1">
            <a:spLocks noGrp="1"/>
          </p:cNvSpPr>
          <p:nvPr>
            <p:ph type="subTitle" idx="4294967295"/>
          </p:nvPr>
        </p:nvSpPr>
        <p:spPr>
          <a:xfrm>
            <a:off x="1708980" y="2975011"/>
            <a:ext cx="1991700" cy="2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852"/>
              <a:buNone/>
            </a:pPr>
            <a:r>
              <a:rPr lang="ru-RU" sz="1517" b="1" dirty="0">
                <a:solidFill>
                  <a:srgbClr val="FF9900"/>
                </a:solidFill>
              </a:rPr>
              <a:t>Артем </a:t>
            </a:r>
            <a:r>
              <a:rPr lang="ru-RU" sz="1517" b="1" dirty="0" err="1">
                <a:solidFill>
                  <a:srgbClr val="FF9900"/>
                </a:solidFill>
              </a:rPr>
              <a:t>Голубин</a:t>
            </a:r>
            <a:endParaRPr sz="1517" b="1" dirty="0">
              <a:solidFill>
                <a:srgbClr val="FF9900"/>
              </a:solidFill>
            </a:endParaRPr>
          </a:p>
        </p:txBody>
      </p:sp>
      <p:sp>
        <p:nvSpPr>
          <p:cNvPr id="227" name="Google Shape;227;p40"/>
          <p:cNvSpPr txBox="1">
            <a:spLocks noGrp="1"/>
          </p:cNvSpPr>
          <p:nvPr>
            <p:ph type="subTitle" idx="4294967295"/>
          </p:nvPr>
        </p:nvSpPr>
        <p:spPr>
          <a:xfrm>
            <a:off x="1708975" y="3275450"/>
            <a:ext cx="2554200" cy="1152000"/>
          </a:xfrm>
          <a:prstGeom prst="rect">
            <a:avLst/>
          </a:prstGeom>
          <a:noFill/>
        </p:spPr>
        <p:txBody>
          <a:bodyPr spcFirstLastPara="1" wrap="square" lIns="91425" tIns="91425" rIns="91425" bIns="91425" anchor="t" anchorCtr="0">
            <a:noAutofit/>
          </a:bodyPr>
          <a:lstStyle/>
          <a:p>
            <a:pPr marL="4763" indent="0">
              <a:buNone/>
            </a:pPr>
            <a:r>
              <a:rPr lang="ru-RU" sz="900" dirty="0">
                <a:effectLst/>
                <a:latin typeface="Helvetica Neue" panose="02000503000000020004" pitchFamily="2" charset="0"/>
              </a:rPr>
              <a:t>ОЦРВ Руководитель группы, </a:t>
            </a:r>
            <a:r>
              <a:rPr lang="en-US" sz="900" dirty="0">
                <a:effectLst/>
                <a:latin typeface="Helvetica Neue" panose="02000503000000020004" pitchFamily="2" charset="0"/>
              </a:rPr>
              <a:t>ml-</a:t>
            </a:r>
            <a:r>
              <a:rPr lang="ru-RU" sz="900" dirty="0">
                <a:effectLst/>
                <a:latin typeface="Helvetica Neue" panose="02000503000000020004" pitchFamily="2" charset="0"/>
              </a:rPr>
              <a:t>инженер</a:t>
            </a:r>
            <a:endParaRPr sz="850" dirty="0"/>
          </a:p>
          <a:p>
            <a:pPr marL="4763" indent="0">
              <a:buNone/>
            </a:pPr>
            <a:r>
              <a:rPr lang="ru-RU" sz="900" dirty="0">
                <a:effectLst/>
                <a:latin typeface="Helvetica Neue" panose="02000503000000020004" pitchFamily="2" charset="0"/>
              </a:rPr>
              <a:t>Промышленный опыт использования </a:t>
            </a:r>
            <a:r>
              <a:rPr lang="en-US" sz="900" dirty="0">
                <a:effectLst/>
                <a:latin typeface="Helvetica Neue" panose="02000503000000020004" pitchFamily="2" charset="0"/>
              </a:rPr>
              <a:t>RL,</a:t>
            </a:r>
            <a:r>
              <a:rPr lang="ru-RU" sz="900" dirty="0">
                <a:effectLst/>
                <a:latin typeface="Helvetica Neue" panose="02000503000000020004" pitchFamily="2" charset="0"/>
              </a:rPr>
              <a:t> разработка имитационной среды на железной дороге и обучении </a:t>
            </a:r>
            <a:r>
              <a:rPr lang="en-US" sz="900" dirty="0" err="1">
                <a:effectLst/>
                <a:latin typeface="Helvetica Neue" panose="02000503000000020004" pitchFamily="2" charset="0"/>
              </a:rPr>
              <a:t>rl</a:t>
            </a:r>
            <a:r>
              <a:rPr lang="en-US" sz="900" dirty="0">
                <a:effectLst/>
                <a:latin typeface="Helvetica Neue" panose="02000503000000020004" pitchFamily="2" charset="0"/>
              </a:rPr>
              <a:t>-</a:t>
            </a:r>
            <a:r>
              <a:rPr lang="ru-RU" sz="900" dirty="0">
                <a:effectLst/>
                <a:latin typeface="Helvetica Neue" panose="02000503000000020004" pitchFamily="2" charset="0"/>
              </a:rPr>
              <a:t>агентов эффективному формированию и маршрутизации грузовых поездов</a:t>
            </a:r>
          </a:p>
          <a:p>
            <a:pPr marL="0" lvl="0" indent="0" algn="l" rtl="0">
              <a:lnSpc>
                <a:spcPct val="100000"/>
              </a:lnSpc>
              <a:spcBef>
                <a:spcPts val="0"/>
              </a:spcBef>
              <a:spcAft>
                <a:spcPts val="0"/>
              </a:spcAft>
              <a:buSzPts val="597"/>
              <a:buNone/>
            </a:pPr>
            <a:endParaRPr sz="867" dirty="0"/>
          </a:p>
        </p:txBody>
      </p:sp>
      <p:pic>
        <p:nvPicPr>
          <p:cNvPr id="228" name="Google Shape;228;p40"/>
          <p:cNvPicPr preferRelativeResize="0"/>
          <p:nvPr/>
        </p:nvPicPr>
        <p:blipFill>
          <a:blip r:embed="rId4"/>
          <a:srcRect t="3037" b="3037"/>
          <a:stretch/>
        </p:blipFill>
        <p:spPr>
          <a:xfrm>
            <a:off x="789925" y="3032156"/>
            <a:ext cx="830100" cy="819000"/>
          </a:xfrm>
          <a:prstGeom prst="ellipse">
            <a:avLst/>
          </a:prstGeom>
          <a:noFill/>
          <a:ln>
            <a:noFill/>
          </a:ln>
        </p:spPr>
      </p:pic>
      <p:sp>
        <p:nvSpPr>
          <p:cNvPr id="229" name="Google Shape;229;p40"/>
          <p:cNvSpPr txBox="1">
            <a:spLocks noGrp="1"/>
          </p:cNvSpPr>
          <p:nvPr>
            <p:ph type="subTitle" idx="4294967295"/>
          </p:nvPr>
        </p:nvSpPr>
        <p:spPr>
          <a:xfrm>
            <a:off x="5880205" y="1297880"/>
            <a:ext cx="1991700" cy="2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852"/>
              <a:buNone/>
            </a:pPr>
            <a:r>
              <a:rPr lang="ru" sz="1517" b="1">
                <a:solidFill>
                  <a:srgbClr val="FF9900"/>
                </a:solidFill>
              </a:rPr>
              <a:t>Сергей Доронин</a:t>
            </a:r>
            <a:endParaRPr sz="1517" b="1">
              <a:solidFill>
                <a:srgbClr val="FF9900"/>
              </a:solidFill>
            </a:endParaRPr>
          </a:p>
        </p:txBody>
      </p:sp>
      <p:sp>
        <p:nvSpPr>
          <p:cNvPr id="230" name="Google Shape;230;p40"/>
          <p:cNvSpPr txBox="1">
            <a:spLocks noGrp="1"/>
          </p:cNvSpPr>
          <p:nvPr>
            <p:ph type="subTitle" idx="4294967295"/>
          </p:nvPr>
        </p:nvSpPr>
        <p:spPr>
          <a:xfrm>
            <a:off x="5880200" y="1598325"/>
            <a:ext cx="2585700" cy="1152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97"/>
              <a:buNone/>
            </a:pPr>
            <a:r>
              <a:rPr lang="ru" sz="850"/>
              <a:t>12+ лет опыта создания и разработки корпоративных сервисов (</a:t>
            </a:r>
            <a:r>
              <a:rPr lang="ru" sz="850">
                <a:solidFill>
                  <a:srgbClr val="050505"/>
                </a:solidFill>
                <a:highlight>
                  <a:srgbClr val="F8F8F8"/>
                </a:highlight>
              </a:rPr>
              <a:t>ЭкспрессВолгаБанк, ПАО "Ростелеком" и др.)</a:t>
            </a:r>
            <a:endParaRPr sz="850"/>
          </a:p>
          <a:p>
            <a:pPr marL="0" lvl="0" indent="0" algn="l" rtl="0">
              <a:lnSpc>
                <a:spcPct val="100000"/>
              </a:lnSpc>
              <a:spcBef>
                <a:spcPts val="0"/>
              </a:spcBef>
              <a:spcAft>
                <a:spcPts val="0"/>
              </a:spcAft>
              <a:buSzPts val="597"/>
              <a:buNone/>
            </a:pPr>
            <a:endParaRPr sz="867"/>
          </a:p>
          <a:p>
            <a:pPr marL="0" lvl="0" indent="0" algn="l" rtl="0">
              <a:lnSpc>
                <a:spcPct val="100000"/>
              </a:lnSpc>
              <a:spcBef>
                <a:spcPts val="0"/>
              </a:spcBef>
              <a:spcAft>
                <a:spcPts val="0"/>
              </a:spcAft>
              <a:buSzPts val="597"/>
              <a:buNone/>
            </a:pPr>
            <a:r>
              <a:rPr lang="ru" sz="850">
                <a:solidFill>
                  <a:srgbClr val="050505"/>
                </a:solidFill>
                <a:highlight>
                  <a:srgbClr val="F8F8F8"/>
                </a:highlight>
              </a:rPr>
              <a:t>Подбирал технологии виртуальных датацентров, методов защиты информации (DLP/WAF), проектирования систем видеонаблюдения, Wi-Fi, VoIP, IPTV и т.д.</a:t>
            </a:r>
            <a:endParaRPr sz="850"/>
          </a:p>
          <a:p>
            <a:pPr marL="0" lvl="0" indent="0" algn="l" rtl="0">
              <a:lnSpc>
                <a:spcPct val="100000"/>
              </a:lnSpc>
              <a:spcBef>
                <a:spcPts val="0"/>
              </a:spcBef>
              <a:spcAft>
                <a:spcPts val="0"/>
              </a:spcAft>
              <a:buSzPts val="597"/>
              <a:buNone/>
            </a:pPr>
            <a:endParaRPr sz="867"/>
          </a:p>
        </p:txBody>
      </p:sp>
      <p:pic>
        <p:nvPicPr>
          <p:cNvPr id="231" name="Google Shape;231;p40"/>
          <p:cNvPicPr preferRelativeResize="0"/>
          <p:nvPr/>
        </p:nvPicPr>
        <p:blipFill>
          <a:blip r:embed="rId5"/>
          <a:srcRect t="5740" b="5740"/>
          <a:stretch/>
        </p:blipFill>
        <p:spPr>
          <a:xfrm>
            <a:off x="4961150" y="1410390"/>
            <a:ext cx="830100" cy="819000"/>
          </a:xfrm>
          <a:prstGeom prst="ellipse">
            <a:avLst/>
          </a:prstGeom>
          <a:noFill/>
          <a:ln>
            <a:noFill/>
          </a:ln>
        </p:spPr>
      </p:pic>
      <p:sp>
        <p:nvSpPr>
          <p:cNvPr id="232" name="Google Shape;232;p40"/>
          <p:cNvSpPr txBox="1">
            <a:spLocks noGrp="1"/>
          </p:cNvSpPr>
          <p:nvPr>
            <p:ph type="subTitle" idx="4294967295"/>
          </p:nvPr>
        </p:nvSpPr>
        <p:spPr>
          <a:xfrm>
            <a:off x="5880205" y="2975011"/>
            <a:ext cx="1991700" cy="2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852"/>
              <a:buNone/>
            </a:pPr>
            <a:r>
              <a:rPr lang="ru" sz="1517" b="1">
                <a:solidFill>
                  <a:srgbClr val="FF9900"/>
                </a:solidFill>
              </a:rPr>
              <a:t>Вячеслав Резяпкин</a:t>
            </a:r>
            <a:endParaRPr sz="1517" b="1">
              <a:solidFill>
                <a:srgbClr val="FF9900"/>
              </a:solidFill>
            </a:endParaRPr>
          </a:p>
        </p:txBody>
      </p:sp>
      <p:sp>
        <p:nvSpPr>
          <p:cNvPr id="233" name="Google Shape;233;p40"/>
          <p:cNvSpPr txBox="1">
            <a:spLocks noGrp="1"/>
          </p:cNvSpPr>
          <p:nvPr>
            <p:ph type="subTitle" idx="4294967295"/>
          </p:nvPr>
        </p:nvSpPr>
        <p:spPr>
          <a:xfrm>
            <a:off x="5880200" y="3275450"/>
            <a:ext cx="2707200" cy="1152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 sz="850" dirty="0"/>
              <a:t>Старший математик-разработчик Ozon</a:t>
            </a:r>
            <a:endParaRPr sz="850" dirty="0"/>
          </a:p>
          <a:p>
            <a:pPr marL="0" lvl="0" indent="0" algn="l" rtl="0">
              <a:lnSpc>
                <a:spcPct val="115000"/>
              </a:lnSpc>
              <a:spcBef>
                <a:spcPts val="0"/>
              </a:spcBef>
              <a:spcAft>
                <a:spcPts val="0"/>
              </a:spcAft>
              <a:buClr>
                <a:schemeClr val="dk1"/>
              </a:buClr>
              <a:buSzPts val="1100"/>
              <a:buFont typeface="Arial"/>
              <a:buNone/>
            </a:pPr>
            <a:endParaRPr sz="850" dirty="0"/>
          </a:p>
          <a:p>
            <a:pPr marL="0" lvl="0" indent="0" algn="l" rtl="0">
              <a:lnSpc>
                <a:spcPct val="115000"/>
              </a:lnSpc>
              <a:spcBef>
                <a:spcPts val="0"/>
              </a:spcBef>
              <a:spcAft>
                <a:spcPts val="0"/>
              </a:spcAft>
              <a:buClr>
                <a:schemeClr val="dk1"/>
              </a:buClr>
              <a:buSzPts val="1100"/>
              <a:buFont typeface="Arial"/>
              <a:buNone/>
            </a:pPr>
            <a:r>
              <a:rPr lang="ru" sz="850" dirty="0"/>
              <a:t>Работал над оптимизацией банковских процессов, алгоритмами отгрузки и управления поставками в логистике</a:t>
            </a:r>
            <a:endParaRPr sz="850" dirty="0"/>
          </a:p>
          <a:p>
            <a:pPr marL="0" lvl="0" indent="0" algn="l" rtl="0">
              <a:lnSpc>
                <a:spcPct val="100000"/>
              </a:lnSpc>
              <a:spcBef>
                <a:spcPts val="0"/>
              </a:spcBef>
              <a:spcAft>
                <a:spcPts val="0"/>
              </a:spcAft>
              <a:buSzPts val="597"/>
              <a:buNone/>
            </a:pPr>
            <a:endParaRPr sz="867" dirty="0"/>
          </a:p>
        </p:txBody>
      </p:sp>
      <p:pic>
        <p:nvPicPr>
          <p:cNvPr id="234" name="Google Shape;234;p40"/>
          <p:cNvPicPr preferRelativeResize="0"/>
          <p:nvPr/>
        </p:nvPicPr>
        <p:blipFill rotWithShape="1">
          <a:blip r:embed="rId6">
            <a:alphaModFix/>
          </a:blip>
          <a:srcRect t="670" b="670"/>
          <a:stretch/>
        </p:blipFill>
        <p:spPr>
          <a:xfrm>
            <a:off x="4961150" y="3032156"/>
            <a:ext cx="830100" cy="819000"/>
          </a:xfrm>
          <a:prstGeom prst="ellipse">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65"/>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Маршрут вебинара</a:t>
            </a:r>
            <a:endParaRPr/>
          </a:p>
        </p:txBody>
      </p:sp>
      <p:sp>
        <p:nvSpPr>
          <p:cNvPr id="284" name="Google Shape;284;p65"/>
          <p:cNvSpPr/>
          <p:nvPr/>
        </p:nvSpPr>
        <p:spPr>
          <a:xfrm>
            <a:off x="680150" y="1521159"/>
            <a:ext cx="3384900" cy="376200"/>
          </a:xfrm>
          <a:prstGeom prst="roundRect">
            <a:avLst>
              <a:gd name="adj" fmla="val 16667"/>
            </a:avLst>
          </a:prstGeom>
          <a:solidFill>
            <a:srgbClr val="FFD966"/>
          </a:solidFill>
          <a:ln>
            <a:noFill/>
          </a:ln>
        </p:spPr>
        <p:txBody>
          <a:bodyPr spcFirstLastPara="1" wrap="square" lIns="270000" tIns="91425" rIns="270000" bIns="91425" anchor="ctr" anchorCtr="0">
            <a:noAutofit/>
          </a:bodyPr>
          <a:lstStyle/>
          <a:p>
            <a:pPr marL="0" lvl="0" indent="0" algn="l" rtl="0">
              <a:spcBef>
                <a:spcPts val="0"/>
              </a:spcBef>
              <a:spcAft>
                <a:spcPts val="0"/>
              </a:spcAft>
              <a:buNone/>
            </a:pPr>
            <a:r>
              <a:rPr lang="ru" sz="1500">
                <a:solidFill>
                  <a:schemeClr val="dk1"/>
                </a:solidFill>
                <a:latin typeface="Roboto"/>
                <a:ea typeface="Roboto"/>
                <a:cs typeface="Roboto"/>
                <a:sym typeface="Roboto"/>
              </a:rPr>
              <a:t>1. Знакомство</a:t>
            </a:r>
            <a:endParaRPr sz="1300">
              <a:solidFill>
                <a:schemeClr val="dk1"/>
              </a:solidFill>
              <a:latin typeface="Roboto"/>
              <a:ea typeface="Roboto"/>
              <a:cs typeface="Roboto"/>
              <a:sym typeface="Roboto"/>
            </a:endParaRPr>
          </a:p>
        </p:txBody>
      </p:sp>
      <p:sp>
        <p:nvSpPr>
          <p:cNvPr id="285" name="Google Shape;285;p65"/>
          <p:cNvSpPr/>
          <p:nvPr/>
        </p:nvSpPr>
        <p:spPr>
          <a:xfrm>
            <a:off x="680150" y="2108144"/>
            <a:ext cx="3384900" cy="376200"/>
          </a:xfrm>
          <a:prstGeom prst="roundRect">
            <a:avLst>
              <a:gd name="adj" fmla="val 16667"/>
            </a:avLst>
          </a:prstGeom>
          <a:solidFill>
            <a:srgbClr val="FFD966"/>
          </a:solidFill>
          <a:ln>
            <a:noFill/>
          </a:ln>
        </p:spPr>
        <p:txBody>
          <a:bodyPr spcFirstLastPara="1" wrap="square" lIns="270000" tIns="91425" rIns="270000" bIns="91425" anchor="ctr" anchorCtr="0">
            <a:noAutofit/>
          </a:bodyPr>
          <a:lstStyle/>
          <a:p>
            <a:pPr marL="0" lvl="0" indent="0" algn="l" rtl="0">
              <a:spcBef>
                <a:spcPts val="0"/>
              </a:spcBef>
              <a:spcAft>
                <a:spcPts val="0"/>
              </a:spcAft>
              <a:buClr>
                <a:schemeClr val="dk1"/>
              </a:buClr>
              <a:buSzPts val="1100"/>
              <a:buFont typeface="Arial"/>
              <a:buNone/>
            </a:pPr>
            <a:r>
              <a:rPr lang="ru" sz="1500">
                <a:solidFill>
                  <a:schemeClr val="dk1"/>
                </a:solidFill>
                <a:latin typeface="Roboto"/>
                <a:ea typeface="Roboto"/>
                <a:cs typeface="Roboto"/>
                <a:sym typeface="Roboto"/>
              </a:rPr>
              <a:t>2. Об ОТУС</a:t>
            </a:r>
            <a:endParaRPr sz="1300">
              <a:solidFill>
                <a:schemeClr val="dk1"/>
              </a:solidFill>
              <a:latin typeface="Roboto"/>
              <a:ea typeface="Roboto"/>
              <a:cs typeface="Roboto"/>
              <a:sym typeface="Roboto"/>
            </a:endParaRPr>
          </a:p>
        </p:txBody>
      </p:sp>
      <p:sp>
        <p:nvSpPr>
          <p:cNvPr id="286" name="Google Shape;286;p65"/>
          <p:cNvSpPr/>
          <p:nvPr/>
        </p:nvSpPr>
        <p:spPr>
          <a:xfrm>
            <a:off x="4628850" y="2719988"/>
            <a:ext cx="4140000" cy="376200"/>
          </a:xfrm>
          <a:prstGeom prst="roundRect">
            <a:avLst>
              <a:gd name="adj" fmla="val 16667"/>
            </a:avLst>
          </a:prstGeom>
          <a:solidFill>
            <a:srgbClr val="FFD966"/>
          </a:solidFill>
          <a:ln>
            <a:noFill/>
          </a:ln>
        </p:spPr>
        <p:txBody>
          <a:bodyPr spcFirstLastPara="1" wrap="square" lIns="270000" tIns="91425" rIns="270000" bIns="91425" anchor="ctr" anchorCtr="0">
            <a:noAutofit/>
          </a:bodyPr>
          <a:lstStyle/>
          <a:p>
            <a:pPr marL="0" lvl="0" indent="0" algn="l" rtl="0">
              <a:spcBef>
                <a:spcPts val="0"/>
              </a:spcBef>
              <a:spcAft>
                <a:spcPts val="0"/>
              </a:spcAft>
              <a:buNone/>
            </a:pPr>
            <a:r>
              <a:rPr lang="ru" sz="1500" dirty="0">
                <a:solidFill>
                  <a:schemeClr val="dk1"/>
                </a:solidFill>
                <a:latin typeface="Roboto"/>
                <a:ea typeface="Roboto"/>
                <a:cs typeface="Roboto"/>
                <a:sym typeface="Roboto"/>
              </a:rPr>
              <a:t>8. </a:t>
            </a:r>
            <a:r>
              <a:rPr lang="ru-RU" sz="1500" dirty="0">
                <a:solidFill>
                  <a:schemeClr val="dk1"/>
                </a:solidFill>
                <a:latin typeface="Roboto"/>
                <a:ea typeface="Roboto"/>
                <a:cs typeface="Roboto"/>
                <a:sym typeface="Roboto"/>
              </a:rPr>
              <a:t>Команда курса</a:t>
            </a:r>
            <a:endParaRPr sz="1300" dirty="0">
              <a:solidFill>
                <a:schemeClr val="dk1"/>
              </a:solidFill>
              <a:latin typeface="Roboto"/>
              <a:ea typeface="Roboto"/>
              <a:cs typeface="Roboto"/>
              <a:sym typeface="Roboto"/>
            </a:endParaRPr>
          </a:p>
        </p:txBody>
      </p:sp>
      <p:sp>
        <p:nvSpPr>
          <p:cNvPr id="287" name="Google Shape;287;p65"/>
          <p:cNvSpPr/>
          <p:nvPr/>
        </p:nvSpPr>
        <p:spPr>
          <a:xfrm>
            <a:off x="680150" y="2737038"/>
            <a:ext cx="3384900" cy="376200"/>
          </a:xfrm>
          <a:prstGeom prst="roundRect">
            <a:avLst>
              <a:gd name="adj" fmla="val 16667"/>
            </a:avLst>
          </a:prstGeom>
          <a:solidFill>
            <a:srgbClr val="FFD966"/>
          </a:solidFill>
          <a:ln>
            <a:noFill/>
          </a:ln>
        </p:spPr>
        <p:txBody>
          <a:bodyPr spcFirstLastPara="1" wrap="square" lIns="270000" tIns="91425" rIns="270000" bIns="91425" anchor="ctr" anchorCtr="0">
            <a:noAutofit/>
          </a:bodyPr>
          <a:lstStyle/>
          <a:p>
            <a:pPr marL="0" lvl="0" indent="0" algn="l" rtl="0">
              <a:spcBef>
                <a:spcPts val="0"/>
              </a:spcBef>
              <a:spcAft>
                <a:spcPts val="0"/>
              </a:spcAft>
              <a:buNone/>
            </a:pPr>
            <a:r>
              <a:rPr lang="ru" sz="1500">
                <a:solidFill>
                  <a:schemeClr val="dk1"/>
                </a:solidFill>
                <a:latin typeface="Roboto"/>
                <a:ea typeface="Roboto"/>
                <a:cs typeface="Roboto"/>
                <a:sym typeface="Roboto"/>
              </a:rPr>
              <a:t>3. </a:t>
            </a:r>
            <a:r>
              <a:rPr lang="ru-RU" sz="1500">
                <a:solidFill>
                  <a:schemeClr val="dk1"/>
                </a:solidFill>
                <a:latin typeface="Roboto"/>
                <a:ea typeface="Roboto"/>
                <a:cs typeface="Roboto"/>
                <a:sym typeface="Roboto"/>
              </a:rPr>
              <a:t>Обучение с подкреплением</a:t>
            </a:r>
            <a:endParaRPr sz="1500" dirty="0">
              <a:solidFill>
                <a:schemeClr val="dk1"/>
              </a:solidFill>
              <a:latin typeface="Roboto"/>
              <a:ea typeface="Roboto"/>
              <a:cs typeface="Roboto"/>
              <a:sym typeface="Roboto"/>
            </a:endParaRPr>
          </a:p>
        </p:txBody>
      </p:sp>
      <p:sp>
        <p:nvSpPr>
          <p:cNvPr id="288" name="Google Shape;288;p65"/>
          <p:cNvSpPr/>
          <p:nvPr/>
        </p:nvSpPr>
        <p:spPr>
          <a:xfrm>
            <a:off x="680150" y="3349125"/>
            <a:ext cx="3384900" cy="376200"/>
          </a:xfrm>
          <a:prstGeom prst="roundRect">
            <a:avLst>
              <a:gd name="adj" fmla="val 16667"/>
            </a:avLst>
          </a:prstGeom>
          <a:solidFill>
            <a:srgbClr val="FFD966"/>
          </a:solidFill>
          <a:ln>
            <a:noFill/>
          </a:ln>
        </p:spPr>
        <p:txBody>
          <a:bodyPr spcFirstLastPara="1" wrap="square" lIns="270000" tIns="91425" rIns="270000" bIns="91425" anchor="ctr" anchorCtr="0">
            <a:noAutofit/>
          </a:bodyPr>
          <a:lstStyle/>
          <a:p>
            <a:pPr marL="0" lvl="0" indent="0" algn="l" rtl="0">
              <a:spcBef>
                <a:spcPts val="0"/>
              </a:spcBef>
              <a:spcAft>
                <a:spcPts val="0"/>
              </a:spcAft>
              <a:buNone/>
            </a:pPr>
            <a:r>
              <a:rPr lang="ru" sz="1500" dirty="0">
                <a:solidFill>
                  <a:schemeClr val="dk1"/>
                </a:solidFill>
                <a:latin typeface="Roboto"/>
                <a:ea typeface="Roboto"/>
                <a:cs typeface="Roboto"/>
                <a:sym typeface="Roboto"/>
              </a:rPr>
              <a:t>4. Основные алгоритмы</a:t>
            </a:r>
            <a:r>
              <a:rPr lang="en-US" sz="1500" dirty="0">
                <a:solidFill>
                  <a:schemeClr val="dk1"/>
                </a:solidFill>
                <a:latin typeface="Roboto"/>
                <a:ea typeface="Roboto"/>
                <a:cs typeface="Roboto"/>
                <a:sym typeface="Roboto"/>
              </a:rPr>
              <a:t> RL</a:t>
            </a:r>
            <a:endParaRPr sz="1300" dirty="0">
              <a:solidFill>
                <a:schemeClr val="dk1"/>
              </a:solidFill>
              <a:latin typeface="Roboto"/>
              <a:ea typeface="Roboto"/>
              <a:cs typeface="Roboto"/>
              <a:sym typeface="Roboto"/>
            </a:endParaRPr>
          </a:p>
        </p:txBody>
      </p:sp>
      <p:sp>
        <p:nvSpPr>
          <p:cNvPr id="289" name="Google Shape;289;p65"/>
          <p:cNvSpPr/>
          <p:nvPr/>
        </p:nvSpPr>
        <p:spPr>
          <a:xfrm>
            <a:off x="4628850" y="3348882"/>
            <a:ext cx="4140000" cy="376200"/>
          </a:xfrm>
          <a:prstGeom prst="roundRect">
            <a:avLst>
              <a:gd name="adj" fmla="val 16667"/>
            </a:avLst>
          </a:prstGeom>
          <a:solidFill>
            <a:srgbClr val="FFD966"/>
          </a:solidFill>
          <a:ln>
            <a:noFill/>
          </a:ln>
        </p:spPr>
        <p:txBody>
          <a:bodyPr spcFirstLastPara="1" wrap="square" lIns="270000" tIns="91425" rIns="270000" bIns="91425" anchor="ctr" anchorCtr="0">
            <a:noAutofit/>
          </a:bodyPr>
          <a:lstStyle/>
          <a:p>
            <a:pPr marL="0" lvl="0" indent="0" algn="l" rtl="0">
              <a:spcBef>
                <a:spcPts val="0"/>
              </a:spcBef>
              <a:spcAft>
                <a:spcPts val="0"/>
              </a:spcAft>
              <a:buClr>
                <a:schemeClr val="dk1"/>
              </a:buClr>
              <a:buSzPts val="1100"/>
              <a:buFont typeface="Arial"/>
              <a:buNone/>
            </a:pPr>
            <a:r>
              <a:rPr lang="ru" sz="1500" dirty="0">
                <a:solidFill>
                  <a:schemeClr val="dk1"/>
                </a:solidFill>
                <a:latin typeface="Roboto"/>
                <a:ea typeface="Roboto"/>
                <a:cs typeface="Roboto"/>
                <a:sym typeface="Roboto"/>
              </a:rPr>
              <a:t>8. О курсе, программа обучения</a:t>
            </a:r>
            <a:endParaRPr sz="1300" dirty="0">
              <a:solidFill>
                <a:schemeClr val="dk1"/>
              </a:solidFill>
              <a:latin typeface="Roboto"/>
              <a:ea typeface="Roboto"/>
              <a:cs typeface="Roboto"/>
              <a:sym typeface="Roboto"/>
            </a:endParaRPr>
          </a:p>
        </p:txBody>
      </p:sp>
      <p:sp>
        <p:nvSpPr>
          <p:cNvPr id="290" name="Google Shape;290;p65"/>
          <p:cNvSpPr/>
          <p:nvPr/>
        </p:nvSpPr>
        <p:spPr>
          <a:xfrm>
            <a:off x="4628850" y="1521159"/>
            <a:ext cx="4140000" cy="376200"/>
          </a:xfrm>
          <a:prstGeom prst="roundRect">
            <a:avLst>
              <a:gd name="adj" fmla="val 16667"/>
            </a:avLst>
          </a:prstGeom>
          <a:solidFill>
            <a:srgbClr val="FFD966"/>
          </a:solidFill>
          <a:ln>
            <a:noFill/>
          </a:ln>
        </p:spPr>
        <p:txBody>
          <a:bodyPr spcFirstLastPara="1" wrap="square" lIns="270000" tIns="91425" rIns="270000" bIns="91425" anchor="ctr" anchorCtr="0">
            <a:noAutofit/>
          </a:bodyPr>
          <a:lstStyle/>
          <a:p>
            <a:pPr marL="0" lvl="0" indent="0" algn="l" rtl="0">
              <a:spcBef>
                <a:spcPts val="0"/>
              </a:spcBef>
              <a:spcAft>
                <a:spcPts val="0"/>
              </a:spcAft>
              <a:buNone/>
            </a:pPr>
            <a:r>
              <a:rPr lang="ru" sz="1500" dirty="0">
                <a:solidFill>
                  <a:schemeClr val="dk1"/>
                </a:solidFill>
                <a:latin typeface="Roboto"/>
                <a:ea typeface="Roboto"/>
                <a:cs typeface="Roboto"/>
                <a:sym typeface="Roboto"/>
              </a:rPr>
              <a:t>6. </a:t>
            </a:r>
            <a:r>
              <a:rPr lang="ru-RU" sz="1500" dirty="0">
                <a:solidFill>
                  <a:schemeClr val="dk1"/>
                </a:solidFill>
                <a:latin typeface="Roboto"/>
                <a:ea typeface="Roboto"/>
                <a:cs typeface="Roboto"/>
                <a:sym typeface="Roboto"/>
              </a:rPr>
              <a:t>Модель финансового рынка</a:t>
            </a:r>
            <a:endParaRPr sz="1300" dirty="0">
              <a:solidFill>
                <a:schemeClr val="dk1"/>
              </a:solidFill>
              <a:latin typeface="Roboto"/>
              <a:ea typeface="Roboto"/>
              <a:cs typeface="Roboto"/>
              <a:sym typeface="Roboto"/>
            </a:endParaRPr>
          </a:p>
        </p:txBody>
      </p:sp>
      <p:sp>
        <p:nvSpPr>
          <p:cNvPr id="291" name="Google Shape;291;p65"/>
          <p:cNvSpPr/>
          <p:nvPr/>
        </p:nvSpPr>
        <p:spPr>
          <a:xfrm>
            <a:off x="4628850" y="3960969"/>
            <a:ext cx="4140000" cy="376200"/>
          </a:xfrm>
          <a:prstGeom prst="roundRect">
            <a:avLst>
              <a:gd name="adj" fmla="val 16667"/>
            </a:avLst>
          </a:prstGeom>
          <a:solidFill>
            <a:srgbClr val="FFD966"/>
          </a:solidFill>
          <a:ln>
            <a:noFill/>
          </a:ln>
        </p:spPr>
        <p:txBody>
          <a:bodyPr spcFirstLastPara="1" wrap="square" lIns="270000" tIns="91425" rIns="270000" bIns="91425" anchor="ctr" anchorCtr="0">
            <a:noAutofit/>
          </a:bodyPr>
          <a:lstStyle/>
          <a:p>
            <a:pPr marL="0" lvl="0" indent="0" algn="l" rtl="0">
              <a:spcBef>
                <a:spcPts val="0"/>
              </a:spcBef>
              <a:spcAft>
                <a:spcPts val="0"/>
              </a:spcAft>
              <a:buNone/>
            </a:pPr>
            <a:r>
              <a:rPr lang="ru" sz="1500" dirty="0">
                <a:solidFill>
                  <a:schemeClr val="dk1"/>
                </a:solidFill>
                <a:latin typeface="Roboto"/>
                <a:ea typeface="Roboto"/>
                <a:cs typeface="Roboto"/>
                <a:sym typeface="Roboto"/>
              </a:rPr>
              <a:t>9. Рефлексия</a:t>
            </a:r>
            <a:endParaRPr sz="1300" dirty="0">
              <a:solidFill>
                <a:schemeClr val="dk1"/>
              </a:solidFill>
              <a:latin typeface="Roboto"/>
              <a:ea typeface="Roboto"/>
              <a:cs typeface="Roboto"/>
              <a:sym typeface="Roboto"/>
            </a:endParaRPr>
          </a:p>
        </p:txBody>
      </p:sp>
      <p:sp>
        <p:nvSpPr>
          <p:cNvPr id="11" name="Google Shape;288;p65">
            <a:extLst>
              <a:ext uri="{FF2B5EF4-FFF2-40B4-BE49-F238E27FC236}">
                <a16:creationId xmlns:a16="http://schemas.microsoft.com/office/drawing/2014/main" id="{E70A6281-3704-B54B-BD03-7CD165FF9994}"/>
              </a:ext>
            </a:extLst>
          </p:cNvPr>
          <p:cNvSpPr/>
          <p:nvPr/>
        </p:nvSpPr>
        <p:spPr>
          <a:xfrm>
            <a:off x="680150" y="3970880"/>
            <a:ext cx="3384900" cy="376200"/>
          </a:xfrm>
          <a:prstGeom prst="roundRect">
            <a:avLst>
              <a:gd name="adj" fmla="val 16667"/>
            </a:avLst>
          </a:prstGeom>
          <a:solidFill>
            <a:srgbClr val="FFD966"/>
          </a:solidFill>
          <a:ln>
            <a:noFill/>
          </a:ln>
        </p:spPr>
        <p:txBody>
          <a:bodyPr spcFirstLastPara="1" wrap="square" lIns="270000" tIns="91425" rIns="270000" bIns="91425" anchor="ctr" anchorCtr="0">
            <a:noAutofit/>
          </a:bodyPr>
          <a:lstStyle/>
          <a:p>
            <a:pPr marL="0" lvl="0" indent="0" algn="l" rtl="0">
              <a:spcBef>
                <a:spcPts val="0"/>
              </a:spcBef>
              <a:spcAft>
                <a:spcPts val="0"/>
              </a:spcAft>
              <a:buNone/>
            </a:pPr>
            <a:r>
              <a:rPr lang="ru" sz="1500" dirty="0">
                <a:solidFill>
                  <a:schemeClr val="dk1"/>
                </a:solidFill>
                <a:latin typeface="Roboto"/>
                <a:ea typeface="Roboto"/>
                <a:cs typeface="Roboto"/>
                <a:sym typeface="Roboto"/>
              </a:rPr>
              <a:t>5. </a:t>
            </a:r>
            <a:r>
              <a:rPr lang="en-US" sz="1500" dirty="0">
                <a:solidFill>
                  <a:schemeClr val="dk1"/>
                </a:solidFill>
                <a:latin typeface="Roboto"/>
                <a:ea typeface="Roboto"/>
                <a:cs typeface="Roboto"/>
                <a:sym typeface="Roboto"/>
              </a:rPr>
              <a:t>Deep RL</a:t>
            </a:r>
            <a:endParaRPr sz="1300" dirty="0">
              <a:solidFill>
                <a:schemeClr val="dk1"/>
              </a:solidFill>
              <a:latin typeface="Roboto"/>
              <a:ea typeface="Roboto"/>
              <a:cs typeface="Roboto"/>
              <a:sym typeface="Roboto"/>
            </a:endParaRPr>
          </a:p>
        </p:txBody>
      </p:sp>
      <p:sp>
        <p:nvSpPr>
          <p:cNvPr id="12" name="Google Shape;290;p65">
            <a:extLst>
              <a:ext uri="{FF2B5EF4-FFF2-40B4-BE49-F238E27FC236}">
                <a16:creationId xmlns:a16="http://schemas.microsoft.com/office/drawing/2014/main" id="{FEA75B03-6478-9E47-8E56-CF9063448320}"/>
              </a:ext>
            </a:extLst>
          </p:cNvPr>
          <p:cNvSpPr/>
          <p:nvPr/>
        </p:nvSpPr>
        <p:spPr>
          <a:xfrm>
            <a:off x="4628850" y="2091094"/>
            <a:ext cx="4140000" cy="376200"/>
          </a:xfrm>
          <a:prstGeom prst="roundRect">
            <a:avLst>
              <a:gd name="adj" fmla="val 16667"/>
            </a:avLst>
          </a:prstGeom>
          <a:solidFill>
            <a:srgbClr val="FFD966"/>
          </a:solidFill>
          <a:ln>
            <a:noFill/>
          </a:ln>
        </p:spPr>
        <p:txBody>
          <a:bodyPr spcFirstLastPara="1" wrap="square" lIns="270000" tIns="91425" rIns="270000" bIns="91425" anchor="ctr" anchorCtr="0">
            <a:noAutofit/>
          </a:bodyPr>
          <a:lstStyle/>
          <a:p>
            <a:pPr marL="0" lvl="0" indent="0" algn="l" rtl="0">
              <a:spcBef>
                <a:spcPts val="0"/>
              </a:spcBef>
              <a:spcAft>
                <a:spcPts val="0"/>
              </a:spcAft>
              <a:buNone/>
            </a:pPr>
            <a:r>
              <a:rPr lang="ru" sz="1500" dirty="0">
                <a:solidFill>
                  <a:schemeClr val="dk1"/>
                </a:solidFill>
                <a:latin typeface="Roboto"/>
                <a:ea typeface="Roboto"/>
                <a:cs typeface="Roboto"/>
                <a:sym typeface="Roboto"/>
              </a:rPr>
              <a:t>7. </a:t>
            </a:r>
            <a:r>
              <a:rPr lang="en-US" sz="1500" dirty="0">
                <a:solidFill>
                  <a:schemeClr val="dk1"/>
                </a:solidFill>
                <a:latin typeface="Roboto"/>
                <a:ea typeface="Roboto"/>
                <a:cs typeface="Roboto"/>
                <a:sym typeface="Roboto"/>
              </a:rPr>
              <a:t>RL </a:t>
            </a:r>
            <a:r>
              <a:rPr lang="ru-RU" sz="1500" dirty="0">
                <a:solidFill>
                  <a:schemeClr val="dk1"/>
                </a:solidFill>
                <a:latin typeface="Roboto"/>
                <a:ea typeface="Roboto"/>
                <a:cs typeface="Roboto"/>
                <a:sym typeface="Roboto"/>
              </a:rPr>
              <a:t>для финансового рынка</a:t>
            </a:r>
            <a:endParaRPr sz="1300" dirty="0">
              <a:solidFill>
                <a:schemeClr val="dk1"/>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94"/>
          <p:cNvSpPr/>
          <p:nvPr/>
        </p:nvSpPr>
        <p:spPr>
          <a:xfrm>
            <a:off x="1052550" y="1264075"/>
            <a:ext cx="3426900" cy="7791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94"/>
          <p:cNvSpPr/>
          <p:nvPr/>
        </p:nvSpPr>
        <p:spPr>
          <a:xfrm>
            <a:off x="1052550" y="2237575"/>
            <a:ext cx="3426900" cy="9933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94"/>
          <p:cNvSpPr/>
          <p:nvPr/>
        </p:nvSpPr>
        <p:spPr>
          <a:xfrm>
            <a:off x="1052550" y="3425275"/>
            <a:ext cx="3426900" cy="11355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94"/>
          <p:cNvSpPr/>
          <p:nvPr/>
        </p:nvSpPr>
        <p:spPr>
          <a:xfrm>
            <a:off x="4673550" y="1264075"/>
            <a:ext cx="3417900" cy="11355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94"/>
          <p:cNvSpPr/>
          <p:nvPr/>
        </p:nvSpPr>
        <p:spPr>
          <a:xfrm>
            <a:off x="4673550" y="2579575"/>
            <a:ext cx="3417900" cy="8481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94"/>
          <p:cNvSpPr/>
          <p:nvPr/>
        </p:nvSpPr>
        <p:spPr>
          <a:xfrm>
            <a:off x="4673550" y="3607675"/>
            <a:ext cx="3417900" cy="9510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22" name="Google Shape;522;p94"/>
          <p:cNvPicPr preferRelativeResize="0"/>
          <p:nvPr/>
        </p:nvPicPr>
        <p:blipFill rotWithShape="1">
          <a:blip r:embed="rId3">
            <a:alphaModFix/>
          </a:blip>
          <a:srcRect/>
          <a:stretch/>
        </p:blipFill>
        <p:spPr>
          <a:xfrm>
            <a:off x="1237900" y="1421375"/>
            <a:ext cx="460475" cy="460475"/>
          </a:xfrm>
          <a:prstGeom prst="rect">
            <a:avLst/>
          </a:prstGeom>
          <a:noFill/>
          <a:ln>
            <a:noFill/>
          </a:ln>
        </p:spPr>
      </p:pic>
      <p:sp>
        <p:nvSpPr>
          <p:cNvPr id="523" name="Google Shape;523;p94"/>
          <p:cNvSpPr txBox="1"/>
          <p:nvPr/>
        </p:nvSpPr>
        <p:spPr>
          <a:xfrm>
            <a:off x="1763275" y="1326125"/>
            <a:ext cx="2529600" cy="651000"/>
          </a:xfrm>
          <a:prstGeom prst="rect">
            <a:avLst/>
          </a:prstGeom>
          <a:noFill/>
          <a:ln>
            <a:noFill/>
          </a:ln>
        </p:spPr>
        <p:txBody>
          <a:bodyPr spcFirstLastPara="1" wrap="square" lIns="91425" tIns="91425" rIns="54000" bIns="91425" anchor="t" anchorCtr="0">
            <a:normAutofit lnSpcReduction="10000"/>
          </a:bodyPr>
          <a:lstStyle/>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Обучение выстроено в формате вебинаров (онлайн). Онлайн-вебинары проводятся</a:t>
            </a:r>
            <a:endParaRPr sz="900" b="0" i="0" u="none" strike="noStrike" cap="none">
              <a:solidFill>
                <a:srgbClr val="000000"/>
              </a:solidFill>
              <a:latin typeface="Roboto"/>
              <a:ea typeface="Roboto"/>
              <a:cs typeface="Roboto"/>
              <a:sym typeface="Roboto"/>
            </a:endParaRPr>
          </a:p>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по вечерам или в выходные дни</a:t>
            </a:r>
            <a:endParaRPr sz="900" b="0" i="0" u="none" strike="noStrike" cap="none">
              <a:solidFill>
                <a:srgbClr val="000000"/>
              </a:solidFill>
              <a:latin typeface="Roboto"/>
              <a:ea typeface="Roboto"/>
              <a:cs typeface="Roboto"/>
              <a:sym typeface="Roboto"/>
            </a:endParaRPr>
          </a:p>
        </p:txBody>
      </p:sp>
      <p:pic>
        <p:nvPicPr>
          <p:cNvPr id="524" name="Google Shape;524;p94"/>
          <p:cNvPicPr preferRelativeResize="0"/>
          <p:nvPr/>
        </p:nvPicPr>
        <p:blipFill rotWithShape="1">
          <a:blip r:embed="rId4">
            <a:alphaModFix/>
          </a:blip>
          <a:srcRect/>
          <a:stretch/>
        </p:blipFill>
        <p:spPr>
          <a:xfrm>
            <a:off x="1237900" y="2440438"/>
            <a:ext cx="460475" cy="460475"/>
          </a:xfrm>
          <a:prstGeom prst="rect">
            <a:avLst/>
          </a:prstGeom>
          <a:noFill/>
          <a:ln>
            <a:noFill/>
          </a:ln>
        </p:spPr>
      </p:pic>
      <p:sp>
        <p:nvSpPr>
          <p:cNvPr id="525" name="Google Shape;525;p94"/>
          <p:cNvSpPr txBox="1"/>
          <p:nvPr/>
        </p:nvSpPr>
        <p:spPr>
          <a:xfrm>
            <a:off x="1763275" y="2305525"/>
            <a:ext cx="2626500" cy="951000"/>
          </a:xfrm>
          <a:prstGeom prst="rect">
            <a:avLst/>
          </a:prstGeom>
          <a:noFill/>
          <a:ln>
            <a:noFill/>
          </a:ln>
        </p:spPr>
        <p:txBody>
          <a:bodyPr spcFirstLastPara="1" wrap="square" lIns="91425" tIns="91425" rIns="54000" bIns="91425" anchor="t" anchorCtr="0">
            <a:normAutofit/>
          </a:bodyPr>
          <a:lstStyle/>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Все записи занятий и материалы, предоставляемые преподавателями, сохраняются в личном кабинете и остаются доступны даже после окончания обучения</a:t>
            </a:r>
            <a:endParaRPr sz="900" b="0" i="0" u="none" strike="noStrike" cap="none">
              <a:solidFill>
                <a:srgbClr val="000000"/>
              </a:solidFill>
              <a:latin typeface="Roboto"/>
              <a:ea typeface="Roboto"/>
              <a:cs typeface="Roboto"/>
              <a:sym typeface="Roboto"/>
            </a:endParaRPr>
          </a:p>
        </p:txBody>
      </p:sp>
      <p:pic>
        <p:nvPicPr>
          <p:cNvPr id="526" name="Google Shape;526;p94"/>
          <p:cNvPicPr preferRelativeResize="0"/>
          <p:nvPr/>
        </p:nvPicPr>
        <p:blipFill rotWithShape="1">
          <a:blip r:embed="rId5">
            <a:alphaModFix/>
          </a:blip>
          <a:srcRect/>
          <a:stretch/>
        </p:blipFill>
        <p:spPr>
          <a:xfrm>
            <a:off x="1237900" y="3632238"/>
            <a:ext cx="460475" cy="460475"/>
          </a:xfrm>
          <a:prstGeom prst="rect">
            <a:avLst/>
          </a:prstGeom>
          <a:noFill/>
          <a:ln>
            <a:noFill/>
          </a:ln>
        </p:spPr>
      </p:pic>
      <p:sp>
        <p:nvSpPr>
          <p:cNvPr id="527" name="Google Shape;527;p94"/>
          <p:cNvSpPr txBox="1"/>
          <p:nvPr/>
        </p:nvSpPr>
        <p:spPr>
          <a:xfrm>
            <a:off x="1763275" y="3495075"/>
            <a:ext cx="2493300" cy="1035300"/>
          </a:xfrm>
          <a:prstGeom prst="rect">
            <a:avLst/>
          </a:prstGeom>
          <a:noFill/>
          <a:ln>
            <a:noFill/>
          </a:ln>
        </p:spPr>
        <p:txBody>
          <a:bodyPr spcFirstLastPara="1" wrap="square" lIns="91425" tIns="91425" rIns="54000" bIns="91425" anchor="t" anchorCtr="0">
            <a:normAutofit/>
          </a:bodyPr>
          <a:lstStyle/>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Домашние задания позволят Вам применить на практике полученные</a:t>
            </a:r>
            <a:endParaRPr sz="900" b="0" i="0" u="none" strike="noStrike" cap="none">
              <a:solidFill>
                <a:srgbClr val="000000"/>
              </a:solidFill>
              <a:latin typeface="Roboto"/>
              <a:ea typeface="Roboto"/>
              <a:cs typeface="Roboto"/>
              <a:sym typeface="Roboto"/>
            </a:endParaRPr>
          </a:p>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во время вебинаров знания.</a:t>
            </a:r>
            <a:endParaRPr sz="900" b="0" i="0" u="none" strike="noStrike" cap="none">
              <a:solidFill>
                <a:srgbClr val="000000"/>
              </a:solidFill>
              <a:latin typeface="Roboto"/>
              <a:ea typeface="Roboto"/>
              <a:cs typeface="Roboto"/>
              <a:sym typeface="Roboto"/>
            </a:endParaRPr>
          </a:p>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По каждому домашнему заданию</a:t>
            </a:r>
            <a:endParaRPr sz="900" b="0" i="0" u="none" strike="noStrike" cap="none">
              <a:solidFill>
                <a:srgbClr val="000000"/>
              </a:solidFill>
              <a:latin typeface="Roboto"/>
              <a:ea typeface="Roboto"/>
              <a:cs typeface="Roboto"/>
              <a:sym typeface="Roboto"/>
            </a:endParaRPr>
          </a:p>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преподаватель дает развернутый фидбек</a:t>
            </a:r>
            <a:endParaRPr sz="900" b="0" i="0" u="none" strike="noStrike" cap="none">
              <a:solidFill>
                <a:srgbClr val="000000"/>
              </a:solidFill>
              <a:latin typeface="Roboto"/>
              <a:ea typeface="Roboto"/>
              <a:cs typeface="Roboto"/>
              <a:sym typeface="Roboto"/>
            </a:endParaRPr>
          </a:p>
        </p:txBody>
      </p:sp>
      <p:pic>
        <p:nvPicPr>
          <p:cNvPr id="528" name="Google Shape;528;p94"/>
          <p:cNvPicPr preferRelativeResize="0"/>
          <p:nvPr/>
        </p:nvPicPr>
        <p:blipFill rotWithShape="1">
          <a:blip r:embed="rId6">
            <a:alphaModFix/>
          </a:blip>
          <a:srcRect/>
          <a:stretch/>
        </p:blipFill>
        <p:spPr>
          <a:xfrm>
            <a:off x="4853100" y="1421375"/>
            <a:ext cx="460475" cy="460475"/>
          </a:xfrm>
          <a:prstGeom prst="rect">
            <a:avLst/>
          </a:prstGeom>
          <a:noFill/>
          <a:ln>
            <a:noFill/>
          </a:ln>
        </p:spPr>
      </p:pic>
      <p:sp>
        <p:nvSpPr>
          <p:cNvPr id="529" name="Google Shape;529;p94"/>
          <p:cNvSpPr txBox="1"/>
          <p:nvPr/>
        </p:nvSpPr>
        <p:spPr>
          <a:xfrm>
            <a:off x="5378475" y="1326125"/>
            <a:ext cx="2493300" cy="993300"/>
          </a:xfrm>
          <a:prstGeom prst="rect">
            <a:avLst/>
          </a:prstGeom>
          <a:noFill/>
          <a:ln>
            <a:noFill/>
          </a:ln>
        </p:spPr>
        <p:txBody>
          <a:bodyPr spcFirstLastPara="1" wrap="square" lIns="91425" tIns="91425" rIns="54000" bIns="91425" anchor="t" anchorCtr="0">
            <a:normAutofit lnSpcReduction="10000"/>
          </a:bodyPr>
          <a:lstStyle/>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В процессе обучения Вы можете задавать преподавателю вопросы по материалам лекций и домашних заданий, уточнять моменты, которые были непонятны</a:t>
            </a:r>
            <a:endParaRPr sz="900" b="0" i="0" u="none" strike="noStrike" cap="none">
              <a:solidFill>
                <a:srgbClr val="000000"/>
              </a:solidFill>
              <a:latin typeface="Roboto"/>
              <a:ea typeface="Roboto"/>
              <a:cs typeface="Roboto"/>
              <a:sym typeface="Roboto"/>
            </a:endParaRPr>
          </a:p>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на уроке</a:t>
            </a:r>
            <a:endParaRPr sz="900" b="0" i="0" u="none" strike="noStrike" cap="none">
              <a:solidFill>
                <a:srgbClr val="000000"/>
              </a:solidFill>
              <a:latin typeface="Roboto"/>
              <a:ea typeface="Roboto"/>
              <a:cs typeface="Roboto"/>
              <a:sym typeface="Roboto"/>
            </a:endParaRPr>
          </a:p>
        </p:txBody>
      </p:sp>
      <p:pic>
        <p:nvPicPr>
          <p:cNvPr id="530" name="Google Shape;530;p94"/>
          <p:cNvPicPr preferRelativeResize="0"/>
          <p:nvPr/>
        </p:nvPicPr>
        <p:blipFill rotWithShape="1">
          <a:blip r:embed="rId7">
            <a:alphaModFix/>
          </a:blip>
          <a:srcRect/>
          <a:stretch/>
        </p:blipFill>
        <p:spPr>
          <a:xfrm>
            <a:off x="4853100" y="2743075"/>
            <a:ext cx="460475" cy="460475"/>
          </a:xfrm>
          <a:prstGeom prst="rect">
            <a:avLst/>
          </a:prstGeom>
          <a:noFill/>
          <a:ln>
            <a:noFill/>
          </a:ln>
        </p:spPr>
      </p:pic>
      <p:sp>
        <p:nvSpPr>
          <p:cNvPr id="531" name="Google Shape;531;p94"/>
          <p:cNvSpPr txBox="1"/>
          <p:nvPr/>
        </p:nvSpPr>
        <p:spPr>
          <a:xfrm>
            <a:off x="5378475" y="2647825"/>
            <a:ext cx="2626500" cy="651000"/>
          </a:xfrm>
          <a:prstGeom prst="rect">
            <a:avLst/>
          </a:prstGeom>
          <a:noFill/>
          <a:ln>
            <a:noFill/>
          </a:ln>
        </p:spPr>
        <p:txBody>
          <a:bodyPr spcFirstLastPara="1" wrap="square" lIns="91425" tIns="91425" rIns="54000" bIns="91425" anchor="t" anchorCtr="0">
            <a:normAutofit lnSpcReduction="10000"/>
          </a:bodyPr>
          <a:lstStyle/>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Время на обучение: от 4 ак. часов</a:t>
            </a:r>
            <a:endParaRPr sz="900" b="0" i="0" u="none" strike="noStrike" cap="none">
              <a:solidFill>
                <a:srgbClr val="000000"/>
              </a:solidFill>
              <a:latin typeface="Roboto"/>
              <a:ea typeface="Roboto"/>
              <a:cs typeface="Roboto"/>
              <a:sym typeface="Roboto"/>
            </a:endParaRPr>
          </a:p>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на занятия и 4-8 часов на домашнюю</a:t>
            </a:r>
            <a:endParaRPr sz="900" b="0" i="0" u="none" strike="noStrike" cap="none">
              <a:solidFill>
                <a:srgbClr val="000000"/>
              </a:solidFill>
              <a:latin typeface="Roboto"/>
              <a:ea typeface="Roboto"/>
              <a:cs typeface="Roboto"/>
              <a:sym typeface="Roboto"/>
            </a:endParaRPr>
          </a:p>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работу в неделю</a:t>
            </a:r>
            <a:endParaRPr sz="900" b="0" i="0" u="none" strike="noStrike" cap="none">
              <a:solidFill>
                <a:srgbClr val="000000"/>
              </a:solidFill>
              <a:latin typeface="Roboto"/>
              <a:ea typeface="Roboto"/>
              <a:cs typeface="Roboto"/>
              <a:sym typeface="Roboto"/>
            </a:endParaRPr>
          </a:p>
        </p:txBody>
      </p:sp>
      <p:pic>
        <p:nvPicPr>
          <p:cNvPr id="532" name="Google Shape;532;p94"/>
          <p:cNvPicPr preferRelativeResize="0"/>
          <p:nvPr/>
        </p:nvPicPr>
        <p:blipFill rotWithShape="1">
          <a:blip r:embed="rId8">
            <a:alphaModFix/>
          </a:blip>
          <a:srcRect/>
          <a:stretch/>
        </p:blipFill>
        <p:spPr>
          <a:xfrm>
            <a:off x="4853100" y="3760075"/>
            <a:ext cx="460475" cy="460475"/>
          </a:xfrm>
          <a:prstGeom prst="rect">
            <a:avLst/>
          </a:prstGeom>
          <a:noFill/>
          <a:ln>
            <a:noFill/>
          </a:ln>
        </p:spPr>
      </p:pic>
      <p:sp>
        <p:nvSpPr>
          <p:cNvPr id="533" name="Google Shape;533;p94"/>
          <p:cNvSpPr txBox="1"/>
          <p:nvPr/>
        </p:nvSpPr>
        <p:spPr>
          <a:xfrm>
            <a:off x="5378475" y="3664825"/>
            <a:ext cx="2529600" cy="820500"/>
          </a:xfrm>
          <a:prstGeom prst="rect">
            <a:avLst/>
          </a:prstGeom>
          <a:noFill/>
          <a:ln>
            <a:noFill/>
          </a:ln>
        </p:spPr>
        <p:txBody>
          <a:bodyPr spcFirstLastPara="1" wrap="square" lIns="91425" tIns="91425" rIns="54000" bIns="91425" anchor="t" anchorCtr="0">
            <a:normAutofit lnSpcReduction="10000"/>
          </a:bodyPr>
          <a:lstStyle/>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Программа обучения на курсах обновляется каждый запуск в зависимости от актуальных запросов в сфере IТ-технологий</a:t>
            </a:r>
            <a:endParaRPr sz="900" b="0" i="0" u="none" strike="noStrike" cap="none">
              <a:solidFill>
                <a:srgbClr val="000000"/>
              </a:solidFill>
              <a:latin typeface="Roboto"/>
              <a:ea typeface="Roboto"/>
              <a:cs typeface="Roboto"/>
              <a:sym typeface="Roboto"/>
            </a:endParaRPr>
          </a:p>
        </p:txBody>
      </p:sp>
      <p:sp>
        <p:nvSpPr>
          <p:cNvPr id="534" name="Google Shape;534;p94"/>
          <p:cNvSpPr txBox="1"/>
          <p:nvPr/>
        </p:nvSpPr>
        <p:spPr>
          <a:xfrm>
            <a:off x="500550" y="336745"/>
            <a:ext cx="8307600" cy="118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3100" b="1" dirty="0">
                <a:latin typeface="Roboto"/>
                <a:ea typeface="Roboto"/>
                <a:cs typeface="Roboto"/>
                <a:sym typeface="Roboto"/>
              </a:rPr>
              <a:t>Процесс обучения</a:t>
            </a:r>
            <a:endParaRPr sz="3100" b="1" dirty="0">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pic>
        <p:nvPicPr>
          <p:cNvPr id="4" name="Picture 3">
            <a:extLst>
              <a:ext uri="{FF2B5EF4-FFF2-40B4-BE49-F238E27FC236}">
                <a16:creationId xmlns:a16="http://schemas.microsoft.com/office/drawing/2014/main" id="{0535A588-01E7-E74B-BD34-1D88462BF1F1}"/>
              </a:ext>
            </a:extLst>
          </p:cNvPr>
          <p:cNvPicPr>
            <a:picLocks noChangeAspect="1"/>
          </p:cNvPicPr>
          <p:nvPr/>
        </p:nvPicPr>
        <p:blipFill rotWithShape="1">
          <a:blip r:embed="rId3"/>
          <a:srcRect r="3691"/>
          <a:stretch/>
        </p:blipFill>
        <p:spPr>
          <a:xfrm>
            <a:off x="-1" y="67507"/>
            <a:ext cx="9143657" cy="496057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102"/>
          <p:cNvSpPr txBox="1">
            <a:spLocks noGrp="1"/>
          </p:cNvSpPr>
          <p:nvPr>
            <p:ph type="title"/>
          </p:nvPr>
        </p:nvSpPr>
        <p:spPr>
          <a:xfrm>
            <a:off x="956225" y="396400"/>
            <a:ext cx="6931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a:t>Рефлексия</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105"/>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3200" b="1" dirty="0">
                <a:solidFill>
                  <a:schemeClr val="tx1"/>
                </a:solidFill>
              </a:rPr>
              <a:t>Подведем итоги</a:t>
            </a:r>
          </a:p>
        </p:txBody>
      </p:sp>
      <p:graphicFrame>
        <p:nvGraphicFramePr>
          <p:cNvPr id="615" name="Google Shape;615;p105"/>
          <p:cNvGraphicFramePr/>
          <p:nvPr>
            <p:extLst>
              <p:ext uri="{D42A27DB-BD31-4B8C-83A1-F6EECF244321}">
                <p14:modId xmlns:p14="http://schemas.microsoft.com/office/powerpoint/2010/main" val="2843911572"/>
              </p:ext>
            </p:extLst>
          </p:nvPr>
        </p:nvGraphicFramePr>
        <p:xfrm>
          <a:off x="952500" y="1544194"/>
          <a:ext cx="7239000" cy="2095824"/>
        </p:xfrm>
        <a:graphic>
          <a:graphicData uri="http://schemas.openxmlformats.org/drawingml/2006/table">
            <a:tbl>
              <a:tblPr>
                <a:noFill/>
                <a:tableStyleId>{9F59E00E-254B-42B5-9FED-D0DB1D54CBD8}</a:tableStyleId>
              </a:tblPr>
              <a:tblGrid>
                <a:gridCol w="489425">
                  <a:extLst>
                    <a:ext uri="{9D8B030D-6E8A-4147-A177-3AD203B41FA5}">
                      <a16:colId xmlns:a16="http://schemas.microsoft.com/office/drawing/2014/main" val="20000"/>
                    </a:ext>
                  </a:extLst>
                </a:gridCol>
                <a:gridCol w="6749575">
                  <a:extLst>
                    <a:ext uri="{9D8B030D-6E8A-4147-A177-3AD203B41FA5}">
                      <a16:colId xmlns:a16="http://schemas.microsoft.com/office/drawing/2014/main" val="20001"/>
                    </a:ext>
                  </a:extLst>
                </a:gridCol>
              </a:tblGrid>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1.</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RU" sz="1300" dirty="0">
                          <a:latin typeface="Roboto"/>
                          <a:ea typeface="Roboto"/>
                          <a:cs typeface="Roboto"/>
                          <a:sym typeface="Roboto"/>
                        </a:rPr>
                        <a:t>Познакомились с компанией </a:t>
                      </a:r>
                      <a:r>
                        <a:rPr lang="ru-RU" sz="1300" dirty="0" err="1">
                          <a:latin typeface="Roboto"/>
                          <a:ea typeface="Roboto"/>
                          <a:cs typeface="Roboto"/>
                          <a:sym typeface="Roboto"/>
                        </a:rPr>
                        <a:t>Отус</a:t>
                      </a:r>
                      <a:endParaRPr sz="1300"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2.</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lang="ru-RU" sz="1300" b="0" i="0" u="none" strike="noStrike" cap="none" dirty="0">
                          <a:solidFill>
                            <a:srgbClr val="000000"/>
                          </a:solidFill>
                          <a:latin typeface="Roboto"/>
                          <a:ea typeface="Roboto"/>
                          <a:cs typeface="Roboto"/>
                          <a:sym typeface="Arial"/>
                        </a:rPr>
                        <a:t>Выделили</a:t>
                      </a:r>
                      <a:r>
                        <a:rPr lang="en-TR" sz="1300" b="0" i="0" u="none" strike="noStrike" cap="none" dirty="0">
                          <a:solidFill>
                            <a:srgbClr val="000000"/>
                          </a:solidFill>
                          <a:latin typeface="Roboto"/>
                          <a:ea typeface="Roboto"/>
                          <a:cs typeface="Roboto"/>
                          <a:sym typeface="Arial"/>
                        </a:rPr>
                        <a:t> </a:t>
                      </a:r>
                      <a:r>
                        <a:rPr lang="ru-RU" sz="1300" b="0" i="0" u="none" strike="noStrike" cap="none" dirty="0">
                          <a:solidFill>
                            <a:srgbClr val="000000"/>
                          </a:solidFill>
                          <a:latin typeface="Roboto"/>
                          <a:ea typeface="Roboto"/>
                          <a:cs typeface="Roboto"/>
                          <a:sym typeface="Arial"/>
                        </a:rPr>
                        <a:t>основные отличительные черты</a:t>
                      </a:r>
                      <a:r>
                        <a:rPr lang="en-TR" sz="1300" b="0" i="0" u="none" strike="noStrike" cap="none" dirty="0">
                          <a:solidFill>
                            <a:srgbClr val="000000"/>
                          </a:solidFill>
                          <a:latin typeface="Roboto"/>
                          <a:ea typeface="Roboto"/>
                          <a:cs typeface="Roboto"/>
                          <a:sym typeface="Arial"/>
                        </a:rPr>
                        <a:t> </a:t>
                      </a:r>
                      <a:r>
                        <a:rPr lang="en-US" sz="1300" b="0" i="0" u="none" strike="noStrike" cap="none" dirty="0">
                          <a:solidFill>
                            <a:srgbClr val="000000"/>
                          </a:solidFill>
                          <a:latin typeface="Roboto"/>
                          <a:ea typeface="Roboto"/>
                          <a:cs typeface="Roboto"/>
                          <a:sym typeface="Arial"/>
                        </a:rPr>
                        <a:t>Reinforcement Learning </a:t>
                      </a: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3.</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dirty="0">
                          <a:latin typeface="Roboto"/>
                          <a:ea typeface="Roboto"/>
                          <a:cs typeface="Roboto"/>
                          <a:sym typeface="Roboto"/>
                        </a:rPr>
                        <a:t>Поняли области применения </a:t>
                      </a:r>
                      <a:r>
                        <a:rPr lang="en-US" sz="1300" dirty="0">
                          <a:latin typeface="Roboto"/>
                          <a:ea typeface="Roboto"/>
                          <a:cs typeface="Roboto"/>
                          <a:sym typeface="Roboto"/>
                        </a:rPr>
                        <a:t>Reinforcement Learning</a:t>
                      </a:r>
                      <a:endParaRPr sz="1300"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4.</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RU" sz="1300" dirty="0">
                          <a:latin typeface="Roboto"/>
                          <a:ea typeface="Roboto"/>
                          <a:cs typeface="Roboto"/>
                          <a:sym typeface="Roboto"/>
                        </a:rPr>
                        <a:t>Поняли принципы построения собственного окружения</a:t>
                      </a:r>
                      <a:endParaRPr sz="1300"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285750">
                <a:tc>
                  <a:txBody>
                    <a:bodyPr/>
                    <a:lstStyle/>
                    <a:p>
                      <a:pPr marL="0" lvl="0" indent="0" algn="l" rtl="0">
                        <a:spcBef>
                          <a:spcPts val="0"/>
                        </a:spcBef>
                        <a:spcAft>
                          <a:spcPts val="0"/>
                        </a:spcAft>
                        <a:buNone/>
                      </a:pPr>
                      <a:r>
                        <a:rPr lang="ru" sz="1300" b="1" dirty="0">
                          <a:solidFill>
                            <a:srgbClr val="FF7700"/>
                          </a:solidFill>
                          <a:latin typeface="Roboto"/>
                          <a:ea typeface="Roboto"/>
                          <a:cs typeface="Roboto"/>
                          <a:sym typeface="Roboto"/>
                        </a:rPr>
                        <a:t>5.</a:t>
                      </a:r>
                      <a:endParaRPr sz="1300" b="1" dirty="0">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RU" sz="1300" dirty="0">
                          <a:latin typeface="Roboto"/>
                          <a:ea typeface="Roboto"/>
                          <a:cs typeface="Roboto"/>
                          <a:sym typeface="Roboto"/>
                        </a:rPr>
                        <a:t>Реализовали агента, обучающегося на модели финансового рынка</a:t>
                      </a:r>
                      <a:endParaRPr sz="1300"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285750">
                <a:tc>
                  <a:txBody>
                    <a:bodyPr/>
                    <a:lstStyle/>
                    <a:p>
                      <a:pPr marL="0" lvl="0" indent="0" algn="l" rtl="0">
                        <a:spcBef>
                          <a:spcPts val="0"/>
                        </a:spcBef>
                        <a:spcAft>
                          <a:spcPts val="0"/>
                        </a:spcAft>
                        <a:buNone/>
                      </a:pPr>
                      <a:r>
                        <a:rPr lang="ru-RU" sz="1300" b="1" dirty="0">
                          <a:solidFill>
                            <a:srgbClr val="FF7700"/>
                          </a:solidFill>
                          <a:latin typeface="Roboto"/>
                          <a:ea typeface="Roboto"/>
                          <a:cs typeface="Roboto"/>
                          <a:sym typeface="Roboto"/>
                        </a:rPr>
                        <a:t>6.</a:t>
                      </a:r>
                      <a:endParaRPr sz="1300" b="1" dirty="0">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RU" sz="1300" dirty="0">
                          <a:latin typeface="Roboto"/>
                          <a:ea typeface="Roboto"/>
                          <a:cs typeface="Roboto"/>
                          <a:sym typeface="Roboto"/>
                        </a:rPr>
                        <a:t>Поняли пути улучшения агента</a:t>
                      </a:r>
                      <a:endParaRPr sz="1300" dirty="0">
                        <a:latin typeface="Roboto"/>
                        <a:ea typeface="Roboto"/>
                        <a:cs typeface="Roboto"/>
                        <a:sym typeface="Roboto"/>
                      </a:endParaRPr>
                    </a:p>
                  </a:txBody>
                  <a:tcPr marL="198000" marR="91425" marT="68575" marB="68575">
                    <a:lnL w="9525" cap="flat" cmpd="sng" algn="ctr">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2544098755"/>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107"/>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О курсе</a:t>
            </a:r>
            <a:endParaRPr/>
          </a:p>
        </p:txBody>
      </p:sp>
      <p:pic>
        <p:nvPicPr>
          <p:cNvPr id="629" name="Google Shape;629;p107"/>
          <p:cNvPicPr preferRelativeResize="0"/>
          <p:nvPr/>
        </p:nvPicPr>
        <p:blipFill rotWithShape="1">
          <a:blip r:embed="rId3">
            <a:alphaModFix/>
          </a:blip>
          <a:srcRect/>
          <a:stretch/>
        </p:blipFill>
        <p:spPr>
          <a:xfrm>
            <a:off x="544950" y="3239794"/>
            <a:ext cx="608438" cy="608424"/>
          </a:xfrm>
          <a:prstGeom prst="rect">
            <a:avLst/>
          </a:prstGeom>
          <a:noFill/>
          <a:ln>
            <a:noFill/>
          </a:ln>
        </p:spPr>
      </p:pic>
      <p:pic>
        <p:nvPicPr>
          <p:cNvPr id="630" name="Google Shape;630;p107"/>
          <p:cNvPicPr preferRelativeResize="0"/>
          <p:nvPr/>
        </p:nvPicPr>
        <p:blipFill rotWithShape="1">
          <a:blip r:embed="rId4">
            <a:alphaModFix/>
          </a:blip>
          <a:srcRect/>
          <a:stretch/>
        </p:blipFill>
        <p:spPr>
          <a:xfrm>
            <a:off x="544950" y="2303321"/>
            <a:ext cx="608438" cy="608424"/>
          </a:xfrm>
          <a:prstGeom prst="rect">
            <a:avLst/>
          </a:prstGeom>
          <a:noFill/>
          <a:ln>
            <a:noFill/>
          </a:ln>
        </p:spPr>
      </p:pic>
      <p:sp>
        <p:nvSpPr>
          <p:cNvPr id="631" name="Google Shape;631;p107"/>
          <p:cNvSpPr txBox="1"/>
          <p:nvPr/>
        </p:nvSpPr>
        <p:spPr>
          <a:xfrm>
            <a:off x="500550" y="950100"/>
            <a:ext cx="5538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i="1" dirty="0">
                <a:solidFill>
                  <a:srgbClr val="45818E"/>
                </a:solidFill>
                <a:latin typeface="Roboto"/>
                <a:ea typeface="Roboto"/>
                <a:cs typeface="Roboto"/>
                <a:sym typeface="Roboto"/>
              </a:rPr>
              <a:t>Reinforcement Learning</a:t>
            </a:r>
            <a:endParaRPr sz="2400" b="1" i="1" dirty="0">
              <a:solidFill>
                <a:srgbClr val="45818E"/>
              </a:solidFill>
              <a:latin typeface="Roboto"/>
              <a:ea typeface="Roboto"/>
              <a:cs typeface="Roboto"/>
              <a:sym typeface="Roboto"/>
            </a:endParaRPr>
          </a:p>
        </p:txBody>
      </p:sp>
      <p:sp>
        <p:nvSpPr>
          <p:cNvPr id="632" name="Google Shape;632;p107"/>
          <p:cNvSpPr txBox="1"/>
          <p:nvPr/>
        </p:nvSpPr>
        <p:spPr>
          <a:xfrm>
            <a:off x="1724675" y="2330456"/>
            <a:ext cx="4182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800" dirty="0">
                <a:solidFill>
                  <a:schemeClr val="dk1"/>
                </a:solidFill>
                <a:latin typeface="Roboto"/>
                <a:ea typeface="Roboto"/>
                <a:cs typeface="Roboto"/>
                <a:sym typeface="Roboto"/>
              </a:rPr>
              <a:t>старт обучения: </a:t>
            </a:r>
            <a:r>
              <a:rPr lang="en-US" sz="1800" i="1" dirty="0">
                <a:solidFill>
                  <a:schemeClr val="dk1"/>
                </a:solidFill>
                <a:latin typeface="Roboto"/>
                <a:ea typeface="Roboto"/>
                <a:cs typeface="Roboto"/>
                <a:sym typeface="Roboto"/>
              </a:rPr>
              <a:t>30</a:t>
            </a:r>
            <a:r>
              <a:rPr lang="ru" sz="1800" i="1" dirty="0">
                <a:solidFill>
                  <a:schemeClr val="dk1"/>
                </a:solidFill>
                <a:latin typeface="Roboto"/>
                <a:ea typeface="Roboto"/>
                <a:cs typeface="Roboto"/>
                <a:sym typeface="Roboto"/>
              </a:rPr>
              <a:t>.1</a:t>
            </a:r>
            <a:r>
              <a:rPr lang="en-US" sz="1800" i="1" dirty="0">
                <a:solidFill>
                  <a:schemeClr val="dk1"/>
                </a:solidFill>
                <a:latin typeface="Roboto"/>
                <a:ea typeface="Roboto"/>
                <a:cs typeface="Roboto"/>
                <a:sym typeface="Roboto"/>
              </a:rPr>
              <a:t>1</a:t>
            </a:r>
            <a:r>
              <a:rPr lang="ru" sz="1800" i="1" dirty="0">
                <a:solidFill>
                  <a:schemeClr val="dk1"/>
                </a:solidFill>
                <a:latin typeface="Roboto"/>
                <a:ea typeface="Roboto"/>
                <a:cs typeface="Roboto"/>
                <a:sym typeface="Roboto"/>
              </a:rPr>
              <a:t>.2023 </a:t>
            </a:r>
            <a:endParaRPr sz="2400" i="1" dirty="0">
              <a:solidFill>
                <a:srgbClr val="3F3F3F"/>
              </a:solidFill>
              <a:latin typeface="Roboto"/>
              <a:ea typeface="Roboto"/>
              <a:cs typeface="Roboto"/>
              <a:sym typeface="Roboto"/>
            </a:endParaRPr>
          </a:p>
        </p:txBody>
      </p:sp>
      <p:sp>
        <p:nvSpPr>
          <p:cNvPr id="633" name="Google Shape;633;p107"/>
          <p:cNvSpPr txBox="1"/>
          <p:nvPr/>
        </p:nvSpPr>
        <p:spPr>
          <a:xfrm>
            <a:off x="1820597" y="3364944"/>
            <a:ext cx="6747600" cy="448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ru" sz="1800" dirty="0">
                <a:solidFill>
                  <a:schemeClr val="dk1"/>
                </a:solidFill>
                <a:latin typeface="Roboto"/>
                <a:ea typeface="Roboto"/>
                <a:cs typeface="Roboto"/>
                <a:sym typeface="Roboto"/>
              </a:rPr>
              <a:t>Следующий открытый урок: </a:t>
            </a:r>
            <a:endParaRPr lang="en-US" sz="1800" dirty="0">
              <a:solidFill>
                <a:schemeClr val="dk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2400"/>
              <a:buFont typeface="Arial"/>
              <a:buNone/>
            </a:pPr>
            <a:r>
              <a:rPr lang="ru-RU" sz="1800" i="1" dirty="0">
                <a:solidFill>
                  <a:schemeClr val="dk1"/>
                </a:solidFill>
                <a:latin typeface="Roboto"/>
                <a:ea typeface="Roboto"/>
                <a:cs typeface="Roboto"/>
                <a:sym typeface="Roboto"/>
              </a:rPr>
              <a:t>Игры с человеком и компьютером </a:t>
            </a:r>
            <a:r>
              <a:rPr lang="ru" sz="1800" i="1" dirty="0">
                <a:solidFill>
                  <a:schemeClr val="dk1"/>
                </a:solidFill>
                <a:latin typeface="Roboto"/>
                <a:ea typeface="Roboto"/>
                <a:cs typeface="Roboto"/>
                <a:sym typeface="Roboto"/>
              </a:rPr>
              <a:t>21.11.2023</a:t>
            </a:r>
            <a:r>
              <a:rPr lang="ru" sz="1800" dirty="0">
                <a:solidFill>
                  <a:schemeClr val="dk1"/>
                </a:solidFill>
                <a:latin typeface="Roboto"/>
                <a:ea typeface="Roboto"/>
                <a:cs typeface="Roboto"/>
                <a:sym typeface="Roboto"/>
              </a:rPr>
              <a:t> </a:t>
            </a:r>
            <a:endParaRPr sz="1800" i="1" dirty="0">
              <a:solidFill>
                <a:schemeClr val="dk1"/>
              </a:solidFill>
              <a:latin typeface="Roboto"/>
              <a:ea typeface="Roboto"/>
              <a:cs typeface="Roboto"/>
              <a:sym typeface="Roboto"/>
            </a:endParaRPr>
          </a:p>
        </p:txBody>
      </p:sp>
      <p:pic>
        <p:nvPicPr>
          <p:cNvPr id="636" name="Google Shape;636;p107"/>
          <p:cNvPicPr preferRelativeResize="0"/>
          <p:nvPr/>
        </p:nvPicPr>
        <p:blipFill>
          <a:blip r:embed="rId5">
            <a:alphaModFix/>
          </a:blip>
          <a:stretch>
            <a:fillRect/>
          </a:stretch>
        </p:blipFill>
        <p:spPr>
          <a:xfrm>
            <a:off x="2204125" y="0"/>
            <a:ext cx="1064725" cy="10647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108"/>
          <p:cNvSpPr txBox="1">
            <a:spLocks noGrp="1"/>
          </p:cNvSpPr>
          <p:nvPr>
            <p:ph type="title"/>
          </p:nvPr>
        </p:nvSpPr>
        <p:spPr>
          <a:xfrm>
            <a:off x="956225" y="777400"/>
            <a:ext cx="6931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sz="3500" b="0"/>
              <a:t>Заполните, пожалуйста,</a:t>
            </a:r>
            <a:endParaRPr sz="3500" b="0"/>
          </a:p>
          <a:p>
            <a:pPr marL="0" lvl="0" indent="0" algn="l" rtl="0">
              <a:spcBef>
                <a:spcPts val="0"/>
              </a:spcBef>
              <a:spcAft>
                <a:spcPts val="0"/>
              </a:spcAft>
              <a:buClr>
                <a:schemeClr val="dk1"/>
              </a:buClr>
              <a:buSzPts val="1100"/>
              <a:buFont typeface="Arial"/>
              <a:buNone/>
            </a:pPr>
            <a:r>
              <a:rPr lang="ru" sz="3500"/>
              <a:t>опрос</a:t>
            </a:r>
            <a:r>
              <a:rPr lang="ru" sz="3500" b="0"/>
              <a:t> о занятии</a:t>
            </a:r>
            <a:endParaRPr sz="3500" b="0"/>
          </a:p>
          <a:p>
            <a:pPr marL="0" lvl="0" indent="0" algn="l" rtl="0">
              <a:spcBef>
                <a:spcPts val="0"/>
              </a:spcBef>
              <a:spcAft>
                <a:spcPts val="0"/>
              </a:spcAft>
              <a:buNone/>
            </a:pPr>
            <a:r>
              <a:rPr lang="ru" sz="1800" i="1" u="sng">
                <a:solidFill>
                  <a:schemeClr val="accent6"/>
                </a:solidFill>
              </a:rPr>
              <a:t>Важно! Пройти опрос могут только залогиненные пользователи платформы OTUS</a:t>
            </a:r>
            <a:r>
              <a:rPr lang="ru" sz="1800" i="1" u="sng">
                <a:solidFill>
                  <a:srgbClr val="E06666"/>
                </a:solidFill>
              </a:rPr>
              <a:t> </a:t>
            </a:r>
            <a:endParaRPr sz="1800" i="1" u="sng">
              <a:solidFill>
                <a:srgbClr val="E06666"/>
              </a:solidFill>
            </a:endParaRPr>
          </a:p>
          <a:p>
            <a:pPr marL="0" lvl="0" indent="0" algn="l" rtl="0">
              <a:spcBef>
                <a:spcPts val="0"/>
              </a:spcBef>
              <a:spcAft>
                <a:spcPts val="0"/>
              </a:spcAft>
              <a:buNone/>
            </a:pPr>
            <a:endParaRPr sz="1800" i="1" u="sng">
              <a:solidFill>
                <a:srgbClr val="E06666"/>
              </a:solidFill>
            </a:endParaRPr>
          </a:p>
          <a:p>
            <a:pPr marL="0" lvl="0" indent="0" algn="l" rtl="0">
              <a:spcBef>
                <a:spcPts val="0"/>
              </a:spcBef>
              <a:spcAft>
                <a:spcPts val="0"/>
              </a:spcAft>
              <a:buNone/>
            </a:pPr>
            <a:endParaRPr sz="1800" i="1" u="sng">
              <a:solidFill>
                <a:srgbClr val="E06666"/>
              </a:solidFill>
            </a:endParaRPr>
          </a:p>
          <a:p>
            <a:pPr marL="0" lvl="0" indent="0" algn="l" rtl="0">
              <a:spcBef>
                <a:spcPts val="0"/>
              </a:spcBef>
              <a:spcAft>
                <a:spcPts val="0"/>
              </a:spcAft>
              <a:buNone/>
            </a:pPr>
            <a:endParaRPr sz="1800" i="1" u="sng">
              <a:solidFill>
                <a:srgbClr val="E06666"/>
              </a:solidFill>
            </a:endParaRPr>
          </a:p>
          <a:p>
            <a:pPr marL="0" lvl="0" indent="0" algn="l" rtl="0">
              <a:spcBef>
                <a:spcPts val="0"/>
              </a:spcBef>
              <a:spcAft>
                <a:spcPts val="0"/>
              </a:spcAft>
              <a:buNone/>
            </a:pPr>
            <a:endParaRPr sz="1800" i="1" u="sng">
              <a:solidFill>
                <a:srgbClr val="E06666"/>
              </a:solidFill>
            </a:endParaRPr>
          </a:p>
          <a:p>
            <a:pPr marL="0" lvl="0" indent="0" algn="l" rtl="0">
              <a:spcBef>
                <a:spcPts val="0"/>
              </a:spcBef>
              <a:spcAft>
                <a:spcPts val="0"/>
              </a:spcAft>
              <a:buNone/>
            </a:pPr>
            <a:endParaRPr sz="2000" i="1"/>
          </a:p>
          <a:p>
            <a:pPr marL="0" lvl="0" indent="0" algn="l" rtl="0">
              <a:spcBef>
                <a:spcPts val="0"/>
              </a:spcBef>
              <a:spcAft>
                <a:spcPts val="0"/>
              </a:spcAft>
              <a:buClr>
                <a:schemeClr val="dk1"/>
              </a:buClr>
              <a:buSzPts val="4200"/>
              <a:buFont typeface="Arial"/>
              <a:buNone/>
            </a:pPr>
            <a:r>
              <a:rPr lang="ru"/>
              <a:t>Спасибо за внимание!</a:t>
            </a:r>
            <a:endParaRPr/>
          </a:p>
        </p:txBody>
      </p:sp>
      <p:pic>
        <p:nvPicPr>
          <p:cNvPr id="643" name="Google Shape;643;p108"/>
          <p:cNvPicPr preferRelativeResize="0"/>
          <p:nvPr/>
        </p:nvPicPr>
        <p:blipFill>
          <a:blip r:embed="rId3">
            <a:alphaModFix/>
          </a:blip>
          <a:stretch>
            <a:fillRect/>
          </a:stretch>
        </p:blipFill>
        <p:spPr>
          <a:xfrm>
            <a:off x="4368775" y="2131625"/>
            <a:ext cx="2392300" cy="23923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76"/>
          <p:cNvSpPr txBox="1">
            <a:spLocks noGrp="1"/>
          </p:cNvSpPr>
          <p:nvPr>
            <p:ph type="title"/>
          </p:nvPr>
        </p:nvSpPr>
        <p:spPr>
          <a:xfrm>
            <a:off x="956225" y="396400"/>
            <a:ext cx="6931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RU" sz="4800" dirty="0"/>
              <a:t>Теория </a:t>
            </a:r>
            <a:r>
              <a:rPr lang="en-US" sz="4800" dirty="0"/>
              <a:t>RL</a:t>
            </a:r>
            <a:endParaRPr dirty="0"/>
          </a:p>
        </p:txBody>
      </p:sp>
    </p:spTree>
    <p:extLst>
      <p:ext uri="{BB962C8B-B14F-4D97-AF65-F5344CB8AC3E}">
        <p14:creationId xmlns:p14="http://schemas.microsoft.com/office/powerpoint/2010/main" val="6472743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684A2-3A44-2A4B-A3C3-1A94AFCF16C1}"/>
              </a:ext>
            </a:extLst>
          </p:cNvPr>
          <p:cNvSpPr>
            <a:spLocks noGrp="1"/>
          </p:cNvSpPr>
          <p:nvPr>
            <p:ph type="title"/>
          </p:nvPr>
        </p:nvSpPr>
        <p:spPr/>
        <p:txBody>
          <a:bodyPr/>
          <a:lstStyle/>
          <a:p>
            <a:r>
              <a:rPr lang="ru-RU" dirty="0"/>
              <a:t>Задача</a:t>
            </a:r>
            <a:endParaRPr lang="en-TR" dirty="0"/>
          </a:p>
        </p:txBody>
      </p:sp>
      <p:pic>
        <p:nvPicPr>
          <p:cNvPr id="1026" name="Picture 2">
            <a:extLst>
              <a:ext uri="{FF2B5EF4-FFF2-40B4-BE49-F238E27FC236}">
                <a16:creationId xmlns:a16="http://schemas.microsoft.com/office/drawing/2014/main" id="{0B81E9EA-E7A7-8046-B62C-0D5B8BAB43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3500" y="1826001"/>
            <a:ext cx="4819719" cy="214126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Google Shape;311;p57">
                <a:extLst>
                  <a:ext uri="{FF2B5EF4-FFF2-40B4-BE49-F238E27FC236}">
                    <a16:creationId xmlns:a16="http://schemas.microsoft.com/office/drawing/2014/main" id="{FFA0D2BD-EE17-DF4B-A0BC-F6F545446DEC}"/>
                  </a:ext>
                </a:extLst>
              </p:cNvPr>
              <p:cNvSpPr txBox="1">
                <a:spLocks noGrp="1"/>
              </p:cNvSpPr>
              <p:nvPr>
                <p:ph type="body" idx="1"/>
              </p:nvPr>
            </p:nvSpPr>
            <p:spPr>
              <a:xfrm>
                <a:off x="500549" y="1826001"/>
                <a:ext cx="3552951" cy="2614800"/>
              </a:xfrm>
              <a:prstGeom prst="rect">
                <a:avLst/>
              </a:prstGeom>
            </p:spPr>
            <p:txBody>
              <a:bodyPr spcFirstLastPara="1" wrap="square" lIns="91425" tIns="91425" rIns="91425" bIns="91425" anchor="t" anchorCtr="0">
                <a:noAutofit/>
              </a:bodyPr>
              <a:lstStyle/>
              <a:p>
                <a:pPr marL="0" indent="0" algn="ctr">
                  <a:lnSpc>
                    <a:spcPct val="115000"/>
                  </a:lnSpc>
                  <a:buNone/>
                </a:pPr>
                <a14:m>
                  <m:oMathPara xmlns:m="http://schemas.openxmlformats.org/officeDocument/2006/math">
                    <m:oMathParaPr>
                      <m:jc m:val="left"/>
                    </m:oMathParaPr>
                    <m:oMath xmlns:m="http://schemas.openxmlformats.org/officeDocument/2006/math">
                      <m:r>
                        <a:rPr lang="en-US" sz="2000" b="0" i="1" u="none" strike="noStrike" smtClean="0">
                          <a:solidFill>
                            <a:srgbClr val="000000"/>
                          </a:solidFill>
                          <a:effectLst/>
                          <a:latin typeface="Cambria Math" panose="02040503050406030204" pitchFamily="18" charset="0"/>
                        </a:rPr>
                        <m:t>𝐺</m:t>
                      </m:r>
                      <m:d>
                        <m:dPr>
                          <m:ctrlPr>
                            <a:rPr lang="en-US" sz="2000" b="0" i="1" u="none" strike="noStrike" smtClean="0">
                              <a:solidFill>
                                <a:srgbClr val="000000"/>
                              </a:solidFill>
                              <a:effectLst/>
                              <a:latin typeface="Cambria Math" panose="02040503050406030204" pitchFamily="18" charset="0"/>
                            </a:rPr>
                          </m:ctrlPr>
                        </m:dPr>
                        <m:e>
                          <m:r>
                            <a:rPr lang="en-US" sz="2000" b="0" i="1" u="none" strike="noStrike" smtClean="0">
                              <a:solidFill>
                                <a:srgbClr val="000000"/>
                              </a:solidFill>
                              <a:effectLst/>
                              <a:latin typeface="Cambria Math" panose="02040503050406030204" pitchFamily="18" charset="0"/>
                            </a:rPr>
                            <m:t>𝜏</m:t>
                          </m:r>
                        </m:e>
                      </m:d>
                      <m:r>
                        <a:rPr lang="en-US" sz="2000" b="0" i="1" u="none" strike="noStrike" smtClean="0">
                          <a:solidFill>
                            <a:srgbClr val="000000"/>
                          </a:solidFill>
                          <a:effectLst/>
                          <a:latin typeface="Cambria Math" panose="02040503050406030204" pitchFamily="18" charset="0"/>
                        </a:rPr>
                        <m:t>=</m:t>
                      </m:r>
                      <m:nary>
                        <m:naryPr>
                          <m:chr m:val="∑"/>
                          <m:ctrlPr>
                            <a:rPr lang="en-US" sz="2000" b="0" i="1" u="none" strike="noStrike" smtClean="0">
                              <a:solidFill>
                                <a:srgbClr val="000000"/>
                              </a:solidFill>
                              <a:effectLst/>
                              <a:latin typeface="Cambria Math" panose="02040503050406030204" pitchFamily="18" charset="0"/>
                            </a:rPr>
                          </m:ctrlPr>
                        </m:naryPr>
                        <m:sub>
                          <m:r>
                            <m:rPr>
                              <m:brk m:alnAt="23"/>
                            </m:rPr>
                            <a:rPr lang="en-US" sz="2000" b="0" i="1" u="none" strike="noStrike" smtClean="0">
                              <a:solidFill>
                                <a:srgbClr val="000000"/>
                              </a:solidFill>
                              <a:effectLst/>
                              <a:latin typeface="Cambria Math" panose="02040503050406030204" pitchFamily="18" charset="0"/>
                            </a:rPr>
                            <m:t>𝑡</m:t>
                          </m:r>
                          <m:r>
                            <a:rPr lang="en-US" sz="2000" b="0" i="1" u="none" strike="noStrike" smtClean="0">
                              <a:solidFill>
                                <a:srgbClr val="000000"/>
                              </a:solidFill>
                              <a:effectLst/>
                              <a:latin typeface="Cambria Math" panose="02040503050406030204" pitchFamily="18" charset="0"/>
                            </a:rPr>
                            <m:t>=0</m:t>
                          </m:r>
                        </m:sub>
                        <m:sup>
                          <m:r>
                            <a:rPr lang="en-US" sz="2000" b="0" i="1" u="none" strike="noStrike" smtClean="0">
                              <a:solidFill>
                                <a:srgbClr val="000000"/>
                              </a:solidFill>
                              <a:effectLst/>
                              <a:latin typeface="Cambria Math" panose="02040503050406030204" pitchFamily="18" charset="0"/>
                              <a:ea typeface="Cambria Math" panose="02040503050406030204" pitchFamily="18" charset="0"/>
                            </a:rPr>
                            <m:t>∞</m:t>
                          </m:r>
                        </m:sup>
                        <m:e>
                          <m:sSup>
                            <m:sSupPr>
                              <m:ctrlPr>
                                <a:rPr lang="en-US" sz="2000" b="0" i="1" u="none" strike="noStrike" smtClean="0">
                                  <a:solidFill>
                                    <a:srgbClr val="000000"/>
                                  </a:solidFill>
                                  <a:effectLst/>
                                  <a:latin typeface="Cambria Math" panose="02040503050406030204" pitchFamily="18" charset="0"/>
                                </a:rPr>
                              </m:ctrlPr>
                            </m:sSupPr>
                            <m:e>
                              <m:r>
                                <a:rPr lang="en-US" sz="2000" i="1">
                                  <a:solidFill>
                                    <a:srgbClr val="000000"/>
                                  </a:solidFill>
                                  <a:latin typeface="Cambria Math" panose="02040503050406030204" pitchFamily="18" charset="0"/>
                                </a:rPr>
                                <m:t>𝛾</m:t>
                              </m:r>
                            </m:e>
                            <m:sup>
                              <m:r>
                                <a:rPr lang="en-US" sz="2000" b="0" i="1" u="none" strike="noStrike" smtClean="0">
                                  <a:solidFill>
                                    <a:srgbClr val="000000"/>
                                  </a:solidFill>
                                  <a:effectLst/>
                                  <a:latin typeface="Cambria Math" panose="02040503050406030204" pitchFamily="18" charset="0"/>
                                </a:rPr>
                                <m:t>𝑡</m:t>
                              </m:r>
                            </m:sup>
                          </m:sSup>
                          <m:sSub>
                            <m:sSubPr>
                              <m:ctrlPr>
                                <a:rPr lang="en-US" sz="2000" i="1">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𝑡</m:t>
                              </m:r>
                            </m:sub>
                          </m:sSub>
                        </m:e>
                      </m:nary>
                      <m:r>
                        <a:rPr lang="en-US" sz="2000" b="0" i="1" smtClean="0">
                          <a:solidFill>
                            <a:srgbClr val="000000"/>
                          </a:solidFill>
                          <a:latin typeface="Cambria Math" panose="02040503050406030204" pitchFamily="18" charset="0"/>
                        </a:rPr>
                        <m:t>=</m:t>
                      </m:r>
                    </m:oMath>
                  </m:oMathPara>
                </a14:m>
                <a:endParaRPr lang="en-US" sz="2000" b="0" i="1" dirty="0">
                  <a:solidFill>
                    <a:srgbClr val="000000"/>
                  </a:solidFill>
                  <a:latin typeface="Cambria Math" panose="02040503050406030204" pitchFamily="18" charset="0"/>
                </a:endParaRPr>
              </a:p>
              <a:p>
                <a:pPr marL="0" indent="0" algn="ctr">
                  <a:lnSpc>
                    <a:spcPct val="115000"/>
                  </a:lnSpc>
                  <a:buNone/>
                </a:pPr>
                <a14:m>
                  <m:oMathPara xmlns:m="http://schemas.openxmlformats.org/officeDocument/2006/math">
                    <m:oMathParaPr>
                      <m:jc m:val="left"/>
                    </m:oMathParaPr>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0</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𝛾</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1</m:t>
                          </m:r>
                        </m:sub>
                      </m:sSub>
                      <m:r>
                        <a:rPr lang="en-US" sz="2000" b="0" i="1" smtClean="0">
                          <a:solidFill>
                            <a:srgbClr val="000000"/>
                          </a:solidFill>
                          <a:latin typeface="Cambria Math" panose="02040503050406030204" pitchFamily="18" charset="0"/>
                        </a:rPr>
                        <m:t>+</m:t>
                      </m:r>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𝛾</m:t>
                          </m:r>
                        </m:e>
                        <m:sup>
                          <m:r>
                            <a:rPr lang="en-US" sz="2000" b="0" i="1" smtClean="0">
                              <a:solidFill>
                                <a:srgbClr val="000000"/>
                              </a:solidFill>
                              <a:latin typeface="Cambria Math" panose="02040503050406030204" pitchFamily="18" charset="0"/>
                            </a:rPr>
                            <m:t>2</m:t>
                          </m:r>
                        </m:sup>
                      </m:sSup>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2</m:t>
                          </m:r>
                        </m:sub>
                      </m:sSub>
                      <m:r>
                        <a:rPr lang="en-US" sz="2000" b="0" i="1" smtClean="0">
                          <a:solidFill>
                            <a:srgbClr val="000000"/>
                          </a:solidFill>
                          <a:latin typeface="Cambria Math" panose="02040503050406030204" pitchFamily="18" charset="0"/>
                        </a:rPr>
                        <m:t>+…+</m:t>
                      </m:r>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𝛾</m:t>
                          </m:r>
                        </m:e>
                        <m:sup>
                          <m:r>
                            <a:rPr lang="en-US" sz="2000" b="0" i="1" smtClean="0">
                              <a:solidFill>
                                <a:srgbClr val="000000"/>
                              </a:solidFill>
                              <a:latin typeface="Cambria Math" panose="02040503050406030204" pitchFamily="18" charset="0"/>
                            </a:rPr>
                            <m:t>𝑛</m:t>
                          </m:r>
                        </m:sup>
                      </m:sSup>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𝑛</m:t>
                          </m:r>
                        </m:sub>
                      </m:sSub>
                    </m:oMath>
                  </m:oMathPara>
                </a14:m>
                <a:endParaRPr lang="en-US" sz="2000" b="0" dirty="0">
                  <a:solidFill>
                    <a:srgbClr val="000000"/>
                  </a:solidFill>
                </a:endParaRPr>
              </a:p>
            </p:txBody>
          </p:sp>
        </mc:Choice>
        <mc:Fallback xmlns="">
          <p:sp>
            <p:nvSpPr>
              <p:cNvPr id="5" name="Google Shape;311;p57">
                <a:extLst>
                  <a:ext uri="{FF2B5EF4-FFF2-40B4-BE49-F238E27FC236}">
                    <a16:creationId xmlns:a16="http://schemas.microsoft.com/office/drawing/2014/main" id="{FFA0D2BD-EE17-DF4B-A0BC-F6F545446DEC}"/>
                  </a:ext>
                </a:extLst>
              </p:cNvPr>
              <p:cNvSpPr txBox="1">
                <a:spLocks noGrp="1" noRot="1" noChangeAspect="1" noMove="1" noResize="1" noEditPoints="1" noAdjustHandles="1" noChangeArrowheads="1" noChangeShapeType="1" noTextEdit="1"/>
              </p:cNvSpPr>
              <p:nvPr>
                <p:ph type="body" idx="1"/>
              </p:nvPr>
            </p:nvSpPr>
            <p:spPr>
              <a:xfrm>
                <a:off x="500549" y="1826001"/>
                <a:ext cx="3552951" cy="2614800"/>
              </a:xfrm>
              <a:prstGeom prst="rect">
                <a:avLst/>
              </a:prstGeom>
              <a:blipFill>
                <a:blip r:embed="rId3"/>
                <a:stretch>
                  <a:fillRect l="-1068" t="-31068"/>
                </a:stretch>
              </a:blipFill>
            </p:spPr>
            <p:txBody>
              <a:bodyPr/>
              <a:lstStyle/>
              <a:p>
                <a:r>
                  <a:rPr lang="en-TR">
                    <a:noFill/>
                  </a:rPr>
                  <a:t> </a:t>
                </a:r>
              </a:p>
            </p:txBody>
          </p:sp>
        </mc:Fallback>
      </mc:AlternateContent>
      <p:sp>
        <p:nvSpPr>
          <p:cNvPr id="6" name="Google Shape;311;p57">
            <a:extLst>
              <a:ext uri="{FF2B5EF4-FFF2-40B4-BE49-F238E27FC236}">
                <a16:creationId xmlns:a16="http://schemas.microsoft.com/office/drawing/2014/main" id="{8A92EF79-AC28-CA42-BAC0-2BDC7D5B25BA}"/>
              </a:ext>
            </a:extLst>
          </p:cNvPr>
          <p:cNvSpPr txBox="1">
            <a:spLocks/>
          </p:cNvSpPr>
          <p:nvPr/>
        </p:nvSpPr>
        <p:spPr>
          <a:xfrm>
            <a:off x="500549" y="1101523"/>
            <a:ext cx="4359885" cy="5612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6550" algn="l" rtl="0">
              <a:lnSpc>
                <a:spcPct val="120000"/>
              </a:lnSpc>
              <a:spcBef>
                <a:spcPts val="300"/>
              </a:spcBef>
              <a:spcAft>
                <a:spcPts val="0"/>
              </a:spcAft>
              <a:buClr>
                <a:schemeClr val="dk1"/>
              </a:buClr>
              <a:buSzPts val="1700"/>
              <a:buFont typeface="Roboto"/>
              <a:buChar char="●"/>
              <a:defRPr sz="1700" b="0" i="0" u="none" strike="noStrike" cap="none">
                <a:solidFill>
                  <a:schemeClr val="dk1"/>
                </a:solidFill>
                <a:latin typeface="Roboto"/>
                <a:ea typeface="Roboto"/>
                <a:cs typeface="Roboto"/>
                <a:sym typeface="Roboto"/>
              </a:defRPr>
            </a:lvl1pPr>
            <a:lvl2pPr marL="914400" marR="0" lvl="1" indent="-323850" algn="l" rtl="0">
              <a:lnSpc>
                <a:spcPct val="120000"/>
              </a:lnSpc>
              <a:spcBef>
                <a:spcPts val="300"/>
              </a:spcBef>
              <a:spcAft>
                <a:spcPts val="0"/>
              </a:spcAft>
              <a:buClr>
                <a:schemeClr val="dk1"/>
              </a:buClr>
              <a:buSzPts val="1500"/>
              <a:buFont typeface="Roboto"/>
              <a:buChar char="○"/>
              <a:defRPr sz="1500" b="0" i="0" u="none" strike="noStrike" cap="none">
                <a:solidFill>
                  <a:schemeClr val="dk1"/>
                </a:solidFill>
                <a:latin typeface="Roboto"/>
                <a:ea typeface="Roboto"/>
                <a:cs typeface="Roboto"/>
                <a:sym typeface="Roboto"/>
              </a:defRPr>
            </a:lvl2pPr>
            <a:lvl3pPr marL="1371600" marR="0" lvl="2" indent="-311150" algn="l" rtl="0">
              <a:lnSpc>
                <a:spcPct val="120000"/>
              </a:lnSpc>
              <a:spcBef>
                <a:spcPts val="30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3pPr>
            <a:lvl4pPr marL="1828800" marR="0" lvl="3" indent="-311150" algn="l" rtl="0">
              <a:lnSpc>
                <a:spcPct val="120000"/>
              </a:lnSpc>
              <a:spcBef>
                <a:spcPts val="30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4pPr>
            <a:lvl5pPr marL="2286000" marR="0" lvl="4" indent="-311150" algn="l" rtl="0">
              <a:lnSpc>
                <a:spcPct val="120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5pPr>
            <a:lvl6pPr marL="2743200" marR="0" lvl="5" indent="-311150" algn="l" rtl="0">
              <a:lnSpc>
                <a:spcPct val="120000"/>
              </a:lnSpc>
              <a:spcBef>
                <a:spcPts val="30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6pPr>
            <a:lvl7pPr marL="3200400" marR="0" lvl="6" indent="-311150" algn="l" rtl="0">
              <a:lnSpc>
                <a:spcPct val="120000"/>
              </a:lnSpc>
              <a:spcBef>
                <a:spcPts val="30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7pPr>
            <a:lvl8pPr marL="3657600" marR="0" lvl="7" indent="-311150" algn="l" rtl="0">
              <a:lnSpc>
                <a:spcPct val="120000"/>
              </a:lnSpc>
              <a:spcBef>
                <a:spcPts val="30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8pPr>
            <a:lvl9pPr marL="4114800" marR="0" lvl="8" indent="-311150" algn="l" rtl="0">
              <a:lnSpc>
                <a:spcPct val="120000"/>
              </a:lnSpc>
              <a:spcBef>
                <a:spcPts val="30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9pPr>
          </a:lstStyle>
          <a:p>
            <a:pPr marL="0" indent="0">
              <a:lnSpc>
                <a:spcPct val="115000"/>
              </a:lnSpc>
              <a:buFont typeface="Roboto"/>
              <a:buNone/>
            </a:pPr>
            <a:r>
              <a:rPr lang="ru-RU" sz="2000" dirty="0">
                <a:solidFill>
                  <a:srgbClr val="000000"/>
                </a:solidFill>
                <a:latin typeface="Helvetica Neue" panose="02000503000000020004" pitchFamily="2" charset="0"/>
              </a:rPr>
              <a:t>Максимизировать награду агента</a:t>
            </a:r>
            <a:endParaRPr lang="ar-AE" sz="2000" dirty="0"/>
          </a:p>
        </p:txBody>
      </p:sp>
    </p:spTree>
    <p:extLst>
      <p:ext uri="{BB962C8B-B14F-4D97-AF65-F5344CB8AC3E}">
        <p14:creationId xmlns:p14="http://schemas.microsoft.com/office/powerpoint/2010/main" val="42413477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9"/>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Марковский Процесс Принятия Решений </a:t>
            </a:r>
            <a:br>
              <a:rPr lang="ru" dirty="0"/>
            </a:br>
            <a:r>
              <a:rPr lang="ru" dirty="0"/>
              <a:t>(</a:t>
            </a:r>
            <a:r>
              <a:rPr lang="en-US" dirty="0"/>
              <a:t>Markov Decision Process – MDP)</a:t>
            </a:r>
            <a:endParaRPr dirty="0"/>
          </a:p>
          <a:p>
            <a:pPr marL="0" lvl="0" indent="0" algn="l" rtl="0">
              <a:spcBef>
                <a:spcPts val="0"/>
              </a:spcBef>
              <a:spcAft>
                <a:spcPts val="0"/>
              </a:spcAft>
              <a:buNone/>
            </a:pPr>
            <a:endParaRPr dirty="0"/>
          </a:p>
        </p:txBody>
      </p:sp>
      <p:pic>
        <p:nvPicPr>
          <p:cNvPr id="14" name="Picture 13">
            <a:extLst>
              <a:ext uri="{FF2B5EF4-FFF2-40B4-BE49-F238E27FC236}">
                <a16:creationId xmlns:a16="http://schemas.microsoft.com/office/drawing/2014/main" id="{23BB79BA-32CC-8147-B840-AD1D445F0772}"/>
              </a:ext>
            </a:extLst>
          </p:cNvPr>
          <p:cNvPicPr>
            <a:picLocks noChangeAspect="1"/>
          </p:cNvPicPr>
          <p:nvPr/>
        </p:nvPicPr>
        <p:blipFill>
          <a:blip r:embed="rId3"/>
          <a:stretch>
            <a:fillRect/>
          </a:stretch>
        </p:blipFill>
        <p:spPr>
          <a:xfrm>
            <a:off x="686604" y="1426624"/>
            <a:ext cx="4469134" cy="3599980"/>
          </a:xfrm>
          <a:prstGeom prst="rect">
            <a:avLst/>
          </a:prstGeom>
        </p:spPr>
      </p:pic>
      <p:sp>
        <p:nvSpPr>
          <p:cNvPr id="15" name="TextBox 14">
            <a:extLst>
              <a:ext uri="{FF2B5EF4-FFF2-40B4-BE49-F238E27FC236}">
                <a16:creationId xmlns:a16="http://schemas.microsoft.com/office/drawing/2014/main" id="{32B5EB9C-2025-264E-BEC2-A941A0E9D918}"/>
              </a:ext>
            </a:extLst>
          </p:cNvPr>
          <p:cNvSpPr txBox="1"/>
          <p:nvPr/>
        </p:nvSpPr>
        <p:spPr>
          <a:xfrm>
            <a:off x="5155738" y="1833086"/>
            <a:ext cx="3737268" cy="738664"/>
          </a:xfrm>
          <a:prstGeom prst="rect">
            <a:avLst/>
          </a:prstGeom>
          <a:noFill/>
        </p:spPr>
        <p:txBody>
          <a:bodyPr wrap="square" rtlCol="0">
            <a:spAutoFit/>
          </a:bodyPr>
          <a:lstStyle/>
          <a:p>
            <a:r>
              <a:rPr lang="ru-RU" dirty="0"/>
              <a:t>Если в каждой точке мы можем принять только одно решение – такая задача называется детерминистической</a:t>
            </a:r>
            <a:endParaRPr lang="en-TR" dirty="0"/>
          </a:p>
        </p:txBody>
      </p:sp>
    </p:spTree>
    <p:extLst>
      <p:ext uri="{BB962C8B-B14F-4D97-AF65-F5344CB8AC3E}">
        <p14:creationId xmlns:p14="http://schemas.microsoft.com/office/powerpoint/2010/main" val="5461421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9"/>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Марковский Процесс Принятия Решений </a:t>
            </a:r>
            <a:br>
              <a:rPr lang="ru" dirty="0"/>
            </a:br>
            <a:r>
              <a:rPr lang="ru" dirty="0"/>
              <a:t>(</a:t>
            </a:r>
            <a:r>
              <a:rPr lang="en-US" dirty="0"/>
              <a:t>Markov Decision Process – MDP)</a:t>
            </a:r>
            <a:endParaRPr dirty="0"/>
          </a:p>
          <a:p>
            <a:pPr marL="0" lvl="0" indent="0" algn="l" rtl="0">
              <a:spcBef>
                <a:spcPts val="0"/>
              </a:spcBef>
              <a:spcAft>
                <a:spcPts val="0"/>
              </a:spcAft>
              <a:buNone/>
            </a:pPr>
            <a:endParaRPr dirty="0"/>
          </a:p>
        </p:txBody>
      </p:sp>
      <p:pic>
        <p:nvPicPr>
          <p:cNvPr id="4" name="Picture 3">
            <a:extLst>
              <a:ext uri="{FF2B5EF4-FFF2-40B4-BE49-F238E27FC236}">
                <a16:creationId xmlns:a16="http://schemas.microsoft.com/office/drawing/2014/main" id="{3A04BE21-1DC0-FE4B-BA65-4187C241E939}"/>
              </a:ext>
            </a:extLst>
          </p:cNvPr>
          <p:cNvPicPr>
            <a:picLocks noChangeAspect="1"/>
          </p:cNvPicPr>
          <p:nvPr/>
        </p:nvPicPr>
        <p:blipFill rotWithShape="1">
          <a:blip r:embed="rId3"/>
          <a:srcRect l="-1" r="50001"/>
          <a:stretch/>
        </p:blipFill>
        <p:spPr>
          <a:xfrm>
            <a:off x="500550" y="1502117"/>
            <a:ext cx="5842339" cy="3310659"/>
          </a:xfrm>
          <a:prstGeom prst="rect">
            <a:avLst/>
          </a:prstGeom>
        </p:spPr>
      </p:pic>
      <p:sp>
        <p:nvSpPr>
          <p:cNvPr id="5" name="TextBox 4">
            <a:extLst>
              <a:ext uri="{FF2B5EF4-FFF2-40B4-BE49-F238E27FC236}">
                <a16:creationId xmlns:a16="http://schemas.microsoft.com/office/drawing/2014/main" id="{4F263732-A858-E148-8644-167794E042F0}"/>
              </a:ext>
            </a:extLst>
          </p:cNvPr>
          <p:cNvSpPr txBox="1"/>
          <p:nvPr/>
        </p:nvSpPr>
        <p:spPr>
          <a:xfrm>
            <a:off x="6035934" y="1516077"/>
            <a:ext cx="2985216" cy="1169551"/>
          </a:xfrm>
          <a:prstGeom prst="rect">
            <a:avLst/>
          </a:prstGeom>
          <a:noFill/>
        </p:spPr>
        <p:txBody>
          <a:bodyPr wrap="square" rtlCol="0">
            <a:spAutoFit/>
          </a:bodyPr>
          <a:lstStyle/>
          <a:p>
            <a:r>
              <a:rPr lang="ru-RU" dirty="0"/>
              <a:t>Если в каждой точке мы можем принять несколько решений с различной вероятностью – такая задача называется стохастической</a:t>
            </a:r>
            <a:endParaRPr lang="en-TR" dirty="0"/>
          </a:p>
        </p:txBody>
      </p:sp>
    </p:spTree>
    <p:extLst>
      <p:ext uri="{BB962C8B-B14F-4D97-AF65-F5344CB8AC3E}">
        <p14:creationId xmlns:p14="http://schemas.microsoft.com/office/powerpoint/2010/main" val="1164440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66"/>
          <p:cNvSpPr txBox="1">
            <a:spLocks noGrp="1"/>
          </p:cNvSpPr>
          <p:nvPr>
            <p:ph type="body" idx="4294967295"/>
          </p:nvPr>
        </p:nvSpPr>
        <p:spPr>
          <a:xfrm>
            <a:off x="560550" y="1665950"/>
            <a:ext cx="7723800" cy="1629600"/>
          </a:xfrm>
          <a:prstGeom prst="rect">
            <a:avLst/>
          </a:prstGeom>
          <a:noFill/>
          <a:ln>
            <a:noFill/>
          </a:ln>
        </p:spPr>
        <p:txBody>
          <a:bodyPr spcFirstLastPara="1" wrap="square" lIns="0" tIns="0" rIns="0" bIns="0" anchor="t" anchorCtr="0">
            <a:noAutofit/>
          </a:bodyPr>
          <a:lstStyle/>
          <a:p>
            <a:pPr marL="457200" lvl="0" indent="-342900" algn="l" rtl="0">
              <a:lnSpc>
                <a:spcPct val="115000"/>
              </a:lnSpc>
              <a:spcBef>
                <a:spcPts val="0"/>
              </a:spcBef>
              <a:spcAft>
                <a:spcPts val="0"/>
              </a:spcAft>
              <a:buClr>
                <a:srgbClr val="FF7700"/>
              </a:buClr>
              <a:buSzPts val="1800"/>
              <a:buChar char="●"/>
            </a:pPr>
            <a:r>
              <a:rPr lang="ru" sz="1800">
                <a:solidFill>
                  <a:srgbClr val="1E1F21"/>
                </a:solidFill>
              </a:rPr>
              <a:t>Как вас зовут? Откуда вы? </a:t>
            </a:r>
            <a:endParaRPr sz="1800">
              <a:solidFill>
                <a:srgbClr val="1E1F21"/>
              </a:solidFill>
            </a:endParaRPr>
          </a:p>
          <a:p>
            <a:pPr marL="457200" lvl="0" indent="-342900" algn="l" rtl="0">
              <a:lnSpc>
                <a:spcPct val="115000"/>
              </a:lnSpc>
              <a:spcBef>
                <a:spcPts val="0"/>
              </a:spcBef>
              <a:spcAft>
                <a:spcPts val="0"/>
              </a:spcAft>
              <a:buClr>
                <a:srgbClr val="FF7700"/>
              </a:buClr>
              <a:buSzPts val="1800"/>
              <a:buChar char="●"/>
            </a:pPr>
            <a:r>
              <a:rPr lang="ru" sz="1800">
                <a:solidFill>
                  <a:srgbClr val="1E1F21"/>
                </a:solidFill>
              </a:rPr>
              <a:t>Ваш опыт работы в IT?</a:t>
            </a:r>
            <a:endParaRPr sz="1800">
              <a:solidFill>
                <a:srgbClr val="1E1F21"/>
              </a:solidFill>
            </a:endParaRPr>
          </a:p>
          <a:p>
            <a:pPr marL="457200" lvl="0" indent="-342900" algn="l" rtl="0">
              <a:lnSpc>
                <a:spcPct val="115000"/>
              </a:lnSpc>
              <a:spcBef>
                <a:spcPts val="0"/>
              </a:spcBef>
              <a:spcAft>
                <a:spcPts val="0"/>
              </a:spcAft>
              <a:buClr>
                <a:srgbClr val="FF7700"/>
              </a:buClr>
              <a:buSzPts val="1800"/>
              <a:buChar char="●"/>
            </a:pPr>
            <a:r>
              <a:rPr lang="ru" sz="1800">
                <a:solidFill>
                  <a:srgbClr val="1E1F21"/>
                </a:solidFill>
              </a:rPr>
              <a:t>С какой основной целью вы записались на занятие?</a:t>
            </a:r>
            <a:endParaRPr sz="1800">
              <a:solidFill>
                <a:srgbClr val="1E1F21"/>
              </a:solidFill>
            </a:endParaRPr>
          </a:p>
          <a:p>
            <a:pPr marL="0" lvl="0" indent="0" algn="l" rtl="0">
              <a:lnSpc>
                <a:spcPct val="120000"/>
              </a:lnSpc>
              <a:spcBef>
                <a:spcPts val="0"/>
              </a:spcBef>
              <a:spcAft>
                <a:spcPts val="0"/>
              </a:spcAft>
              <a:buNone/>
            </a:pPr>
            <a:endParaRPr sz="1800">
              <a:solidFill>
                <a:srgbClr val="000000"/>
              </a:solidFill>
            </a:endParaRPr>
          </a:p>
        </p:txBody>
      </p:sp>
      <p:sp>
        <p:nvSpPr>
          <p:cNvPr id="297" name="Google Shape;297;p66"/>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Расскажите о себе</a:t>
            </a:r>
            <a:endParaRPr/>
          </a:p>
        </p:txBody>
      </p:sp>
      <p:pic>
        <p:nvPicPr>
          <p:cNvPr id="298" name="Google Shape;298;p66"/>
          <p:cNvPicPr preferRelativeResize="0"/>
          <p:nvPr/>
        </p:nvPicPr>
        <p:blipFill rotWithShape="1">
          <a:blip r:embed="rId3">
            <a:alphaModFix/>
          </a:blip>
          <a:srcRect/>
          <a:stretch/>
        </p:blipFill>
        <p:spPr>
          <a:xfrm>
            <a:off x="880827" y="3412575"/>
            <a:ext cx="620721" cy="620719"/>
          </a:xfrm>
          <a:prstGeom prst="rect">
            <a:avLst/>
          </a:prstGeom>
          <a:noFill/>
          <a:ln>
            <a:noFill/>
          </a:ln>
        </p:spPr>
      </p:pic>
      <p:pic>
        <p:nvPicPr>
          <p:cNvPr id="299" name="Google Shape;299;p66"/>
          <p:cNvPicPr preferRelativeResize="0"/>
          <p:nvPr/>
        </p:nvPicPr>
        <p:blipFill rotWithShape="1">
          <a:blip r:embed="rId4">
            <a:alphaModFix/>
          </a:blip>
          <a:srcRect/>
          <a:stretch/>
        </p:blipFill>
        <p:spPr>
          <a:xfrm>
            <a:off x="1646852" y="3412581"/>
            <a:ext cx="620721" cy="62071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60"/>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RL policy</a:t>
            </a:r>
            <a:r>
              <a:rPr lang="ru-RU" dirty="0"/>
              <a:t> – детерминированная политика</a:t>
            </a:r>
            <a:endParaRPr dirty="0"/>
          </a:p>
        </p:txBody>
      </p:sp>
      <p:graphicFrame>
        <p:nvGraphicFramePr>
          <p:cNvPr id="9" name="Table 8">
            <a:extLst>
              <a:ext uri="{FF2B5EF4-FFF2-40B4-BE49-F238E27FC236}">
                <a16:creationId xmlns:a16="http://schemas.microsoft.com/office/drawing/2014/main" id="{391C28CC-7CAD-A643-9727-E92C32E50AEE}"/>
              </a:ext>
            </a:extLst>
          </p:cNvPr>
          <p:cNvGraphicFramePr>
            <a:graphicFrameLocks noGrp="1"/>
          </p:cNvGraphicFramePr>
          <p:nvPr/>
        </p:nvGraphicFramePr>
        <p:xfrm>
          <a:off x="576039" y="1348419"/>
          <a:ext cx="3524755" cy="3416300"/>
        </p:xfrm>
        <a:graphic>
          <a:graphicData uri="http://schemas.openxmlformats.org/drawingml/2006/table">
            <a:tbl>
              <a:tblPr>
                <a:tableStyleId>{9F59E00E-254B-42B5-9FED-D0DB1D54CBD8}</a:tableStyleId>
              </a:tblPr>
              <a:tblGrid>
                <a:gridCol w="704951">
                  <a:extLst>
                    <a:ext uri="{9D8B030D-6E8A-4147-A177-3AD203B41FA5}">
                      <a16:colId xmlns:a16="http://schemas.microsoft.com/office/drawing/2014/main" val="1845468549"/>
                    </a:ext>
                  </a:extLst>
                </a:gridCol>
                <a:gridCol w="704951">
                  <a:extLst>
                    <a:ext uri="{9D8B030D-6E8A-4147-A177-3AD203B41FA5}">
                      <a16:colId xmlns:a16="http://schemas.microsoft.com/office/drawing/2014/main" val="1339863877"/>
                    </a:ext>
                  </a:extLst>
                </a:gridCol>
                <a:gridCol w="704951">
                  <a:extLst>
                    <a:ext uri="{9D8B030D-6E8A-4147-A177-3AD203B41FA5}">
                      <a16:colId xmlns:a16="http://schemas.microsoft.com/office/drawing/2014/main" val="43082244"/>
                    </a:ext>
                  </a:extLst>
                </a:gridCol>
                <a:gridCol w="704951">
                  <a:extLst>
                    <a:ext uri="{9D8B030D-6E8A-4147-A177-3AD203B41FA5}">
                      <a16:colId xmlns:a16="http://schemas.microsoft.com/office/drawing/2014/main" val="1785429814"/>
                    </a:ext>
                  </a:extLst>
                </a:gridCol>
                <a:gridCol w="704951">
                  <a:extLst>
                    <a:ext uri="{9D8B030D-6E8A-4147-A177-3AD203B41FA5}">
                      <a16:colId xmlns:a16="http://schemas.microsoft.com/office/drawing/2014/main" val="1084434534"/>
                    </a:ext>
                  </a:extLst>
                </a:gridCol>
              </a:tblGrid>
              <a:tr h="683260">
                <a:tc>
                  <a:txBody>
                    <a:bodyPr/>
                    <a:lstStyle/>
                    <a:p>
                      <a:pPr algn="ctr" fontAlgn="ctr"/>
                      <a:r>
                        <a:rPr lang="en-US" sz="4100" u="none" strike="noStrike" dirty="0">
                          <a:effectLst/>
                        </a:rPr>
                        <a:t>s</a:t>
                      </a:r>
                      <a:endParaRPr lang="en-US" sz="4100" b="0" i="0" u="none" strike="noStrike" dirty="0">
                        <a:solidFill>
                          <a:srgbClr val="000000"/>
                        </a:solidFill>
                        <a:effectLst/>
                        <a:latin typeface="Calibri" panose="020F0502020204030204" pitchFamily="34" charset="0"/>
                      </a:endParaRPr>
                    </a:p>
                  </a:txBody>
                  <a:tcPr marL="8134" marR="8134" marT="8134" marB="0" anchor="ctr">
                    <a:solidFill>
                      <a:schemeClr val="accent6">
                        <a:lumMod val="20000"/>
                        <a:lumOff val="80000"/>
                      </a:schemeClr>
                    </a:solidFill>
                  </a:tcP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dirty="0">
                          <a:effectLst/>
                        </a:rPr>
                        <a:t>↑</a:t>
                      </a:r>
                      <a:endParaRPr lang="en-TR" sz="4100" b="0" i="0" u="none" strike="noStrike" dirty="0">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extLst>
                  <a:ext uri="{0D108BD9-81ED-4DB2-BD59-A6C34878D82A}">
                    <a16:rowId xmlns:a16="http://schemas.microsoft.com/office/drawing/2014/main" val="1324059508"/>
                  </a:ext>
                </a:extLst>
              </a:tr>
              <a:tr h="683260">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extLst>
                  <a:ext uri="{0D108BD9-81ED-4DB2-BD59-A6C34878D82A}">
                    <a16:rowId xmlns:a16="http://schemas.microsoft.com/office/drawing/2014/main" val="1648487245"/>
                  </a:ext>
                </a:extLst>
              </a:tr>
              <a:tr h="683260">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extLst>
                  <a:ext uri="{0D108BD9-81ED-4DB2-BD59-A6C34878D82A}">
                    <a16:rowId xmlns:a16="http://schemas.microsoft.com/office/drawing/2014/main" val="710354260"/>
                  </a:ext>
                </a:extLst>
              </a:tr>
              <a:tr h="683260">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extLst>
                  <a:ext uri="{0D108BD9-81ED-4DB2-BD59-A6C34878D82A}">
                    <a16:rowId xmlns:a16="http://schemas.microsoft.com/office/drawing/2014/main" val="1477810724"/>
                  </a:ext>
                </a:extLst>
              </a:tr>
              <a:tr h="683260">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US" sz="4100" u="none" strike="noStrike" dirty="0">
                          <a:effectLst/>
                        </a:rPr>
                        <a:t>f</a:t>
                      </a:r>
                      <a:endParaRPr lang="en-US" sz="4100" b="0" i="0" u="none" strike="noStrike" dirty="0">
                        <a:solidFill>
                          <a:srgbClr val="000000"/>
                        </a:solidFill>
                        <a:effectLst/>
                        <a:latin typeface="Calibri" panose="020F0502020204030204" pitchFamily="34" charset="0"/>
                      </a:endParaRPr>
                    </a:p>
                  </a:txBody>
                  <a:tcPr marL="8134" marR="8134" marT="8134" marB="0" anchor="ctr">
                    <a:solidFill>
                      <a:schemeClr val="accent4">
                        <a:lumMod val="20000"/>
                        <a:lumOff val="80000"/>
                      </a:schemeClr>
                    </a:solidFill>
                  </a:tcPr>
                </a:tc>
                <a:extLst>
                  <a:ext uri="{0D108BD9-81ED-4DB2-BD59-A6C34878D82A}">
                    <a16:rowId xmlns:a16="http://schemas.microsoft.com/office/drawing/2014/main" val="506856910"/>
                  </a:ext>
                </a:extLst>
              </a:tr>
            </a:tbl>
          </a:graphicData>
        </a:graphic>
      </p:graphicFrame>
      <p:sp>
        <p:nvSpPr>
          <p:cNvPr id="10" name="TextBox 9">
            <a:extLst>
              <a:ext uri="{FF2B5EF4-FFF2-40B4-BE49-F238E27FC236}">
                <a16:creationId xmlns:a16="http://schemas.microsoft.com/office/drawing/2014/main" id="{70ECB4B6-CDB6-DA4C-8C87-58469EF3150C}"/>
              </a:ext>
            </a:extLst>
          </p:cNvPr>
          <p:cNvSpPr txBox="1"/>
          <p:nvPr/>
        </p:nvSpPr>
        <p:spPr>
          <a:xfrm>
            <a:off x="576039" y="1040642"/>
            <a:ext cx="1128835" cy="307777"/>
          </a:xfrm>
          <a:prstGeom prst="rect">
            <a:avLst/>
          </a:prstGeom>
          <a:noFill/>
        </p:spPr>
        <p:txBody>
          <a:bodyPr wrap="none" rtlCol="0">
            <a:spAutoFit/>
          </a:bodyPr>
          <a:lstStyle/>
          <a:p>
            <a:r>
              <a:rPr lang="ru-RU" dirty="0"/>
              <a:t>Политика 1</a:t>
            </a:r>
            <a:endParaRPr lang="en-TR" dirty="0"/>
          </a:p>
        </p:txBody>
      </p:sp>
      <p:graphicFrame>
        <p:nvGraphicFramePr>
          <p:cNvPr id="11" name="Table 10">
            <a:extLst>
              <a:ext uri="{FF2B5EF4-FFF2-40B4-BE49-F238E27FC236}">
                <a16:creationId xmlns:a16="http://schemas.microsoft.com/office/drawing/2014/main" id="{B6837160-84D9-824B-8521-3FA669C34DCA}"/>
              </a:ext>
            </a:extLst>
          </p:cNvPr>
          <p:cNvGraphicFramePr>
            <a:graphicFrameLocks noGrp="1"/>
          </p:cNvGraphicFramePr>
          <p:nvPr/>
        </p:nvGraphicFramePr>
        <p:xfrm>
          <a:off x="5043206" y="1348419"/>
          <a:ext cx="3524755" cy="3416300"/>
        </p:xfrm>
        <a:graphic>
          <a:graphicData uri="http://schemas.openxmlformats.org/drawingml/2006/table">
            <a:tbl>
              <a:tblPr>
                <a:tableStyleId>{9F59E00E-254B-42B5-9FED-D0DB1D54CBD8}</a:tableStyleId>
              </a:tblPr>
              <a:tblGrid>
                <a:gridCol w="704951">
                  <a:extLst>
                    <a:ext uri="{9D8B030D-6E8A-4147-A177-3AD203B41FA5}">
                      <a16:colId xmlns:a16="http://schemas.microsoft.com/office/drawing/2014/main" val="3548657222"/>
                    </a:ext>
                  </a:extLst>
                </a:gridCol>
                <a:gridCol w="704951">
                  <a:extLst>
                    <a:ext uri="{9D8B030D-6E8A-4147-A177-3AD203B41FA5}">
                      <a16:colId xmlns:a16="http://schemas.microsoft.com/office/drawing/2014/main" val="644367806"/>
                    </a:ext>
                  </a:extLst>
                </a:gridCol>
                <a:gridCol w="704951">
                  <a:extLst>
                    <a:ext uri="{9D8B030D-6E8A-4147-A177-3AD203B41FA5}">
                      <a16:colId xmlns:a16="http://schemas.microsoft.com/office/drawing/2014/main" val="3584092873"/>
                    </a:ext>
                  </a:extLst>
                </a:gridCol>
                <a:gridCol w="704951">
                  <a:extLst>
                    <a:ext uri="{9D8B030D-6E8A-4147-A177-3AD203B41FA5}">
                      <a16:colId xmlns:a16="http://schemas.microsoft.com/office/drawing/2014/main" val="129591316"/>
                    </a:ext>
                  </a:extLst>
                </a:gridCol>
                <a:gridCol w="704951">
                  <a:extLst>
                    <a:ext uri="{9D8B030D-6E8A-4147-A177-3AD203B41FA5}">
                      <a16:colId xmlns:a16="http://schemas.microsoft.com/office/drawing/2014/main" val="647447773"/>
                    </a:ext>
                  </a:extLst>
                </a:gridCol>
              </a:tblGrid>
              <a:tr h="683260">
                <a:tc>
                  <a:txBody>
                    <a:bodyPr/>
                    <a:lstStyle/>
                    <a:p>
                      <a:pPr algn="ctr" fontAlgn="ctr"/>
                      <a:r>
                        <a:rPr lang="en-US" sz="4100" u="none" strike="noStrike" dirty="0">
                          <a:effectLst/>
                        </a:rPr>
                        <a:t>s</a:t>
                      </a:r>
                      <a:endParaRPr lang="en-US" sz="4100" b="0" i="0" u="none" strike="noStrike" dirty="0">
                        <a:solidFill>
                          <a:srgbClr val="000000"/>
                        </a:solidFill>
                        <a:effectLst/>
                        <a:latin typeface="Calibri" panose="020F0502020204030204" pitchFamily="34" charset="0"/>
                      </a:endParaRPr>
                    </a:p>
                  </a:txBody>
                  <a:tcPr marL="8134" marR="8134" marT="8134" marB="0" anchor="ctr">
                    <a:solidFill>
                      <a:schemeClr val="accent6">
                        <a:lumMod val="20000"/>
                        <a:lumOff val="80000"/>
                      </a:schemeClr>
                    </a:solidFill>
                  </a:tcP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extLst>
                  <a:ext uri="{0D108BD9-81ED-4DB2-BD59-A6C34878D82A}">
                    <a16:rowId xmlns:a16="http://schemas.microsoft.com/office/drawing/2014/main" val="3445651728"/>
                  </a:ext>
                </a:extLst>
              </a:tr>
              <a:tr h="683260">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extLst>
                  <a:ext uri="{0D108BD9-81ED-4DB2-BD59-A6C34878D82A}">
                    <a16:rowId xmlns:a16="http://schemas.microsoft.com/office/drawing/2014/main" val="702653396"/>
                  </a:ext>
                </a:extLst>
              </a:tr>
              <a:tr h="683260">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extLst>
                  <a:ext uri="{0D108BD9-81ED-4DB2-BD59-A6C34878D82A}">
                    <a16:rowId xmlns:a16="http://schemas.microsoft.com/office/drawing/2014/main" val="2554060127"/>
                  </a:ext>
                </a:extLst>
              </a:tr>
              <a:tr h="683260">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extLst>
                  <a:ext uri="{0D108BD9-81ED-4DB2-BD59-A6C34878D82A}">
                    <a16:rowId xmlns:a16="http://schemas.microsoft.com/office/drawing/2014/main" val="4249299186"/>
                  </a:ext>
                </a:extLst>
              </a:tr>
              <a:tr h="683260">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US" sz="4100" u="none" strike="noStrike" dirty="0">
                          <a:effectLst/>
                        </a:rPr>
                        <a:t>f</a:t>
                      </a:r>
                      <a:endParaRPr lang="en-US" sz="4100" b="0" i="0" u="none" strike="noStrike" dirty="0">
                        <a:solidFill>
                          <a:srgbClr val="000000"/>
                        </a:solidFill>
                        <a:effectLst/>
                        <a:latin typeface="Calibri" panose="020F0502020204030204" pitchFamily="34" charset="0"/>
                      </a:endParaRPr>
                    </a:p>
                  </a:txBody>
                  <a:tcPr marL="8134" marR="8134" marT="8134" marB="0" anchor="ctr">
                    <a:solidFill>
                      <a:schemeClr val="accent4">
                        <a:lumMod val="20000"/>
                        <a:lumOff val="80000"/>
                      </a:schemeClr>
                    </a:solidFill>
                  </a:tcPr>
                </a:tc>
                <a:extLst>
                  <a:ext uri="{0D108BD9-81ED-4DB2-BD59-A6C34878D82A}">
                    <a16:rowId xmlns:a16="http://schemas.microsoft.com/office/drawing/2014/main" val="2305749399"/>
                  </a:ext>
                </a:extLst>
              </a:tr>
            </a:tbl>
          </a:graphicData>
        </a:graphic>
      </p:graphicFrame>
      <p:sp>
        <p:nvSpPr>
          <p:cNvPr id="15" name="TextBox 14">
            <a:extLst>
              <a:ext uri="{FF2B5EF4-FFF2-40B4-BE49-F238E27FC236}">
                <a16:creationId xmlns:a16="http://schemas.microsoft.com/office/drawing/2014/main" id="{3B755813-0D12-A84D-88FC-115E868DCFEA}"/>
              </a:ext>
            </a:extLst>
          </p:cNvPr>
          <p:cNvSpPr txBox="1"/>
          <p:nvPr/>
        </p:nvSpPr>
        <p:spPr>
          <a:xfrm>
            <a:off x="5043206" y="1040641"/>
            <a:ext cx="1128835" cy="307777"/>
          </a:xfrm>
          <a:prstGeom prst="rect">
            <a:avLst/>
          </a:prstGeom>
          <a:noFill/>
        </p:spPr>
        <p:txBody>
          <a:bodyPr wrap="none" rtlCol="0">
            <a:spAutoFit/>
          </a:bodyPr>
          <a:lstStyle/>
          <a:p>
            <a:r>
              <a:rPr lang="ru-RU" dirty="0"/>
              <a:t>Политика 2</a:t>
            </a:r>
            <a:endParaRPr lang="en-TR" dirty="0"/>
          </a:p>
        </p:txBody>
      </p:sp>
    </p:spTree>
    <p:extLst>
      <p:ext uri="{BB962C8B-B14F-4D97-AF65-F5344CB8AC3E}">
        <p14:creationId xmlns:p14="http://schemas.microsoft.com/office/powerpoint/2010/main" val="14128822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60"/>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RL policy</a:t>
            </a:r>
            <a:r>
              <a:rPr lang="ru-RU" dirty="0"/>
              <a:t> – стохастическая политика</a:t>
            </a:r>
            <a:endParaRPr dirty="0"/>
          </a:p>
        </p:txBody>
      </p:sp>
      <p:pic>
        <p:nvPicPr>
          <p:cNvPr id="3" name="Picture 2">
            <a:extLst>
              <a:ext uri="{FF2B5EF4-FFF2-40B4-BE49-F238E27FC236}">
                <a16:creationId xmlns:a16="http://schemas.microsoft.com/office/drawing/2014/main" id="{AD8612F8-2B22-D343-B90F-8483394B3A10}"/>
              </a:ext>
            </a:extLst>
          </p:cNvPr>
          <p:cNvPicPr>
            <a:picLocks noChangeAspect="1"/>
          </p:cNvPicPr>
          <p:nvPr/>
        </p:nvPicPr>
        <p:blipFill>
          <a:blip r:embed="rId3"/>
          <a:stretch>
            <a:fillRect/>
          </a:stretch>
        </p:blipFill>
        <p:spPr>
          <a:xfrm>
            <a:off x="1386941" y="1205534"/>
            <a:ext cx="5283883" cy="3439508"/>
          </a:xfrm>
          <a:prstGeom prst="rect">
            <a:avLst/>
          </a:prstGeom>
        </p:spPr>
      </p:pic>
    </p:spTree>
    <p:extLst>
      <p:ext uri="{BB962C8B-B14F-4D97-AF65-F5344CB8AC3E}">
        <p14:creationId xmlns:p14="http://schemas.microsoft.com/office/powerpoint/2010/main" val="10550669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4DA70-3E39-6C4A-80F5-DC4C8CB3CA0D}"/>
              </a:ext>
            </a:extLst>
          </p:cNvPr>
          <p:cNvSpPr>
            <a:spLocks noGrp="1"/>
          </p:cNvSpPr>
          <p:nvPr>
            <p:ph type="title"/>
          </p:nvPr>
        </p:nvSpPr>
        <p:spPr/>
        <p:txBody>
          <a:bodyPr/>
          <a:lstStyle/>
          <a:p>
            <a:r>
              <a:rPr lang="ru-RU" dirty="0"/>
              <a:t>Функция ценности состояния</a:t>
            </a:r>
            <a:endParaRPr lang="en-TR" dirty="0"/>
          </a:p>
        </p:txBody>
      </p:sp>
      <p:graphicFrame>
        <p:nvGraphicFramePr>
          <p:cNvPr id="4" name="Table 4">
            <a:extLst>
              <a:ext uri="{FF2B5EF4-FFF2-40B4-BE49-F238E27FC236}">
                <a16:creationId xmlns:a16="http://schemas.microsoft.com/office/drawing/2014/main" id="{59F32F17-3BEB-7149-AEEA-8B95D8D70DF3}"/>
              </a:ext>
            </a:extLst>
          </p:cNvPr>
          <p:cNvGraphicFramePr>
            <a:graphicFrameLocks noGrp="1"/>
          </p:cNvGraphicFramePr>
          <p:nvPr/>
        </p:nvGraphicFramePr>
        <p:xfrm>
          <a:off x="683241" y="1436644"/>
          <a:ext cx="2109055" cy="1854200"/>
        </p:xfrm>
        <a:graphic>
          <a:graphicData uri="http://schemas.openxmlformats.org/drawingml/2006/table">
            <a:tbl>
              <a:tblPr firstRow="1" bandRow="1">
                <a:tableStyleId>{9F59E00E-254B-42B5-9FED-D0DB1D54CBD8}</a:tableStyleId>
              </a:tblPr>
              <a:tblGrid>
                <a:gridCol w="421811">
                  <a:extLst>
                    <a:ext uri="{9D8B030D-6E8A-4147-A177-3AD203B41FA5}">
                      <a16:colId xmlns:a16="http://schemas.microsoft.com/office/drawing/2014/main" val="3722595887"/>
                    </a:ext>
                  </a:extLst>
                </a:gridCol>
                <a:gridCol w="421811">
                  <a:extLst>
                    <a:ext uri="{9D8B030D-6E8A-4147-A177-3AD203B41FA5}">
                      <a16:colId xmlns:a16="http://schemas.microsoft.com/office/drawing/2014/main" val="408206748"/>
                    </a:ext>
                  </a:extLst>
                </a:gridCol>
                <a:gridCol w="421811">
                  <a:extLst>
                    <a:ext uri="{9D8B030D-6E8A-4147-A177-3AD203B41FA5}">
                      <a16:colId xmlns:a16="http://schemas.microsoft.com/office/drawing/2014/main" val="1642578470"/>
                    </a:ext>
                  </a:extLst>
                </a:gridCol>
                <a:gridCol w="421811">
                  <a:extLst>
                    <a:ext uri="{9D8B030D-6E8A-4147-A177-3AD203B41FA5}">
                      <a16:colId xmlns:a16="http://schemas.microsoft.com/office/drawing/2014/main" val="77006586"/>
                    </a:ext>
                  </a:extLst>
                </a:gridCol>
                <a:gridCol w="421811">
                  <a:extLst>
                    <a:ext uri="{9D8B030D-6E8A-4147-A177-3AD203B41FA5}">
                      <a16:colId xmlns:a16="http://schemas.microsoft.com/office/drawing/2014/main" val="2039500422"/>
                    </a:ext>
                  </a:extLst>
                </a:gridCol>
              </a:tblGrid>
              <a:tr h="370840">
                <a:tc>
                  <a:txBody>
                    <a:bodyPr/>
                    <a:lstStyle/>
                    <a:p>
                      <a:pPr algn="ctr"/>
                      <a:endParaRPr lang="en-TR" dirty="0"/>
                    </a:p>
                  </a:txBody>
                  <a:tcPr anchor="ctr">
                    <a:solidFill>
                      <a:srgbClr val="002060"/>
                    </a:solidFill>
                  </a:tcPr>
                </a:tc>
                <a:tc>
                  <a:txBody>
                    <a:bodyPr/>
                    <a:lstStyle/>
                    <a:p>
                      <a:pPr algn="ctr"/>
                      <a:endParaRPr lang="en-TR" dirty="0"/>
                    </a:p>
                  </a:txBody>
                  <a:tcPr anchor="ctr">
                    <a:solidFill>
                      <a:srgbClr val="002060"/>
                    </a:solidFill>
                  </a:tcPr>
                </a:tc>
                <a:tc>
                  <a:txBody>
                    <a:bodyPr/>
                    <a:lstStyle/>
                    <a:p>
                      <a:pPr algn="ctr"/>
                      <a:endParaRPr lang="en-TR" dirty="0"/>
                    </a:p>
                  </a:txBody>
                  <a:tcPr anchor="ctr">
                    <a:solidFill>
                      <a:srgbClr val="002060"/>
                    </a:solidFill>
                  </a:tcPr>
                </a:tc>
                <a:tc>
                  <a:txBody>
                    <a:bodyPr/>
                    <a:lstStyle/>
                    <a:p>
                      <a:pPr algn="ctr"/>
                      <a:endParaRPr lang="en-TR" dirty="0"/>
                    </a:p>
                  </a:txBody>
                  <a:tcPr anchor="ctr">
                    <a:solidFill>
                      <a:srgbClr val="002060"/>
                    </a:solidFill>
                  </a:tcPr>
                </a:tc>
                <a:tc>
                  <a:txBody>
                    <a:bodyPr/>
                    <a:lstStyle/>
                    <a:p>
                      <a:pPr algn="ctr"/>
                      <a:endParaRPr lang="en-TR" dirty="0"/>
                    </a:p>
                  </a:txBody>
                  <a:tcPr anchor="ctr">
                    <a:solidFill>
                      <a:srgbClr val="002060"/>
                    </a:solidFill>
                  </a:tcPr>
                </a:tc>
                <a:extLst>
                  <a:ext uri="{0D108BD9-81ED-4DB2-BD59-A6C34878D82A}">
                    <a16:rowId xmlns:a16="http://schemas.microsoft.com/office/drawing/2014/main" val="1195693291"/>
                  </a:ext>
                </a:extLst>
              </a:tr>
              <a:tr h="370840">
                <a:tc>
                  <a:txBody>
                    <a:bodyPr/>
                    <a:lstStyle/>
                    <a:p>
                      <a:pPr algn="ctr"/>
                      <a:r>
                        <a:rPr lang="en-TR" dirty="0"/>
                        <a:t>-7</a:t>
                      </a:r>
                    </a:p>
                  </a:txBody>
                  <a:tcPr anchor="ctr"/>
                </a:tc>
                <a:tc>
                  <a:txBody>
                    <a:bodyPr/>
                    <a:lstStyle/>
                    <a:p>
                      <a:pPr algn="ctr"/>
                      <a:r>
                        <a:rPr lang="en-TR" dirty="0"/>
                        <a:t>-6</a:t>
                      </a:r>
                    </a:p>
                  </a:txBody>
                  <a:tcPr anchor="ctr"/>
                </a:tc>
                <a:tc>
                  <a:txBody>
                    <a:bodyPr/>
                    <a:lstStyle/>
                    <a:p>
                      <a:pPr algn="ctr"/>
                      <a:r>
                        <a:rPr lang="en-TR" dirty="0"/>
                        <a:t>-5</a:t>
                      </a:r>
                    </a:p>
                  </a:txBody>
                  <a:tcPr anchor="ctr"/>
                </a:tc>
                <a:tc>
                  <a:txBody>
                    <a:bodyPr/>
                    <a:lstStyle/>
                    <a:p>
                      <a:pPr algn="ctr"/>
                      <a:r>
                        <a:rPr lang="en-TR" dirty="0"/>
                        <a:t>-4</a:t>
                      </a:r>
                    </a:p>
                  </a:txBody>
                  <a:tcPr anchor="ctr"/>
                </a:tc>
                <a:tc>
                  <a:txBody>
                    <a:bodyPr/>
                    <a:lstStyle/>
                    <a:p>
                      <a:pPr algn="ctr"/>
                      <a:endParaRPr lang="en-TR" dirty="0"/>
                    </a:p>
                  </a:txBody>
                  <a:tcPr anchor="ctr">
                    <a:solidFill>
                      <a:srgbClr val="002060"/>
                    </a:solidFill>
                  </a:tcPr>
                </a:tc>
                <a:extLst>
                  <a:ext uri="{0D108BD9-81ED-4DB2-BD59-A6C34878D82A}">
                    <a16:rowId xmlns:a16="http://schemas.microsoft.com/office/drawing/2014/main" val="307736625"/>
                  </a:ext>
                </a:extLst>
              </a:tr>
              <a:tr h="370840">
                <a:tc>
                  <a:txBody>
                    <a:bodyPr/>
                    <a:lstStyle/>
                    <a:p>
                      <a:pPr algn="ctr"/>
                      <a:endParaRPr lang="en-TR" dirty="0"/>
                    </a:p>
                  </a:txBody>
                  <a:tcPr anchor="ctr">
                    <a:solidFill>
                      <a:srgbClr val="002060"/>
                    </a:solidFill>
                  </a:tcPr>
                </a:tc>
                <a:tc>
                  <a:txBody>
                    <a:bodyPr/>
                    <a:lstStyle/>
                    <a:p>
                      <a:pPr algn="ctr"/>
                      <a:r>
                        <a:rPr lang="en-TR" dirty="0"/>
                        <a:t>-7</a:t>
                      </a:r>
                    </a:p>
                  </a:txBody>
                  <a:tcPr anchor="ctr"/>
                </a:tc>
                <a:tc>
                  <a:txBody>
                    <a:bodyPr/>
                    <a:lstStyle/>
                    <a:p>
                      <a:pPr algn="ctr"/>
                      <a:endParaRPr lang="en-TR" dirty="0"/>
                    </a:p>
                  </a:txBody>
                  <a:tcPr anchor="ctr">
                    <a:solidFill>
                      <a:srgbClr val="002060"/>
                    </a:solidFill>
                  </a:tcPr>
                </a:tc>
                <a:tc>
                  <a:txBody>
                    <a:bodyPr/>
                    <a:lstStyle/>
                    <a:p>
                      <a:pPr algn="ctr"/>
                      <a:r>
                        <a:rPr lang="en-TR" dirty="0"/>
                        <a:t>-3</a:t>
                      </a:r>
                    </a:p>
                  </a:txBody>
                  <a:tcPr anchor="ctr"/>
                </a:tc>
                <a:tc>
                  <a:txBody>
                    <a:bodyPr/>
                    <a:lstStyle/>
                    <a:p>
                      <a:pPr algn="ctr"/>
                      <a:endParaRPr lang="en-TR" dirty="0"/>
                    </a:p>
                  </a:txBody>
                  <a:tcPr anchor="ctr">
                    <a:solidFill>
                      <a:srgbClr val="002060"/>
                    </a:solidFill>
                  </a:tcPr>
                </a:tc>
                <a:extLst>
                  <a:ext uri="{0D108BD9-81ED-4DB2-BD59-A6C34878D82A}">
                    <a16:rowId xmlns:a16="http://schemas.microsoft.com/office/drawing/2014/main" val="2079523752"/>
                  </a:ext>
                </a:extLst>
              </a:tr>
              <a:tr h="370840">
                <a:tc>
                  <a:txBody>
                    <a:bodyPr/>
                    <a:lstStyle/>
                    <a:p>
                      <a:pPr algn="ctr"/>
                      <a:endParaRPr lang="en-TR" dirty="0"/>
                    </a:p>
                  </a:txBody>
                  <a:tcPr anchor="ctr">
                    <a:solidFill>
                      <a:srgbClr val="002060"/>
                    </a:solidFill>
                  </a:tcPr>
                </a:tc>
                <a:tc>
                  <a:txBody>
                    <a:bodyPr/>
                    <a:lstStyle/>
                    <a:p>
                      <a:pPr algn="ctr"/>
                      <a:r>
                        <a:rPr lang="en-TR" dirty="0"/>
                        <a:t>-8</a:t>
                      </a:r>
                    </a:p>
                  </a:txBody>
                  <a:tcPr anchor="ctr"/>
                </a:tc>
                <a:tc>
                  <a:txBody>
                    <a:bodyPr/>
                    <a:lstStyle/>
                    <a:p>
                      <a:pPr algn="ctr"/>
                      <a:endParaRPr lang="en-TR" dirty="0"/>
                    </a:p>
                  </a:txBody>
                  <a:tcPr anchor="ctr">
                    <a:solidFill>
                      <a:srgbClr val="002060"/>
                    </a:solidFill>
                  </a:tcPr>
                </a:tc>
                <a:tc>
                  <a:txBody>
                    <a:bodyPr/>
                    <a:lstStyle/>
                    <a:p>
                      <a:pPr algn="ctr"/>
                      <a:r>
                        <a:rPr lang="en-TR" dirty="0"/>
                        <a:t>-2</a:t>
                      </a:r>
                    </a:p>
                  </a:txBody>
                  <a:tcPr anchor="ctr"/>
                </a:tc>
                <a:tc>
                  <a:txBody>
                    <a:bodyPr/>
                    <a:lstStyle/>
                    <a:p>
                      <a:pPr algn="ctr"/>
                      <a:r>
                        <a:rPr lang="en-TR" dirty="0"/>
                        <a:t>-1</a:t>
                      </a:r>
                    </a:p>
                  </a:txBody>
                  <a:tcPr anchor="ctr"/>
                </a:tc>
                <a:extLst>
                  <a:ext uri="{0D108BD9-81ED-4DB2-BD59-A6C34878D82A}">
                    <a16:rowId xmlns:a16="http://schemas.microsoft.com/office/drawing/2014/main" val="2758370690"/>
                  </a:ext>
                </a:extLst>
              </a:tr>
              <a:tr h="370840">
                <a:tc>
                  <a:txBody>
                    <a:bodyPr/>
                    <a:lstStyle/>
                    <a:p>
                      <a:pPr algn="ctr"/>
                      <a:endParaRPr lang="en-TR" dirty="0"/>
                    </a:p>
                  </a:txBody>
                  <a:tcPr anchor="ctr">
                    <a:solidFill>
                      <a:srgbClr val="002060"/>
                    </a:solidFill>
                  </a:tcPr>
                </a:tc>
                <a:tc>
                  <a:txBody>
                    <a:bodyPr/>
                    <a:lstStyle/>
                    <a:p>
                      <a:pPr algn="ctr"/>
                      <a:r>
                        <a:rPr lang="en-TR" dirty="0"/>
                        <a:t>-9</a:t>
                      </a:r>
                    </a:p>
                  </a:txBody>
                  <a:tcPr anchor="ctr"/>
                </a:tc>
                <a:tc>
                  <a:txBody>
                    <a:bodyPr/>
                    <a:lstStyle/>
                    <a:p>
                      <a:pPr algn="ctr"/>
                      <a:endParaRPr lang="en-TR" dirty="0"/>
                    </a:p>
                  </a:txBody>
                  <a:tcPr anchor="ctr">
                    <a:solidFill>
                      <a:srgbClr val="002060"/>
                    </a:solidFill>
                  </a:tcPr>
                </a:tc>
                <a:tc>
                  <a:txBody>
                    <a:bodyPr/>
                    <a:lstStyle/>
                    <a:p>
                      <a:pPr algn="ctr"/>
                      <a:endParaRPr lang="en-TR" dirty="0"/>
                    </a:p>
                  </a:txBody>
                  <a:tcPr anchor="ctr">
                    <a:solidFill>
                      <a:srgbClr val="002060"/>
                    </a:solidFill>
                  </a:tcPr>
                </a:tc>
                <a:tc>
                  <a:txBody>
                    <a:bodyPr/>
                    <a:lstStyle/>
                    <a:p>
                      <a:pPr algn="ctr"/>
                      <a:endParaRPr lang="en-TR" dirty="0"/>
                    </a:p>
                  </a:txBody>
                  <a:tcPr anchor="ctr">
                    <a:solidFill>
                      <a:srgbClr val="002060"/>
                    </a:solidFill>
                  </a:tcPr>
                </a:tc>
                <a:extLst>
                  <a:ext uri="{0D108BD9-81ED-4DB2-BD59-A6C34878D82A}">
                    <a16:rowId xmlns:a16="http://schemas.microsoft.com/office/drawing/2014/main" val="4275245065"/>
                  </a:ext>
                </a:extLst>
              </a:tr>
            </a:tbl>
          </a:graphicData>
        </a:graphic>
      </p:graphicFrame>
      <p:pic>
        <p:nvPicPr>
          <p:cNvPr id="6" name="Picture 5">
            <a:extLst>
              <a:ext uri="{FF2B5EF4-FFF2-40B4-BE49-F238E27FC236}">
                <a16:creationId xmlns:a16="http://schemas.microsoft.com/office/drawing/2014/main" id="{11EC241C-0460-DE40-B9A1-BBAADF9C4060}"/>
              </a:ext>
            </a:extLst>
          </p:cNvPr>
          <p:cNvPicPr>
            <a:picLocks noChangeAspect="1"/>
          </p:cNvPicPr>
          <p:nvPr/>
        </p:nvPicPr>
        <p:blipFill>
          <a:blip r:embed="rId2"/>
          <a:stretch>
            <a:fillRect/>
          </a:stretch>
        </p:blipFill>
        <p:spPr>
          <a:xfrm>
            <a:off x="320448" y="1804249"/>
            <a:ext cx="282457" cy="393530"/>
          </a:xfrm>
          <a:prstGeom prst="rect">
            <a:avLst/>
          </a:prstGeom>
        </p:spPr>
      </p:pic>
      <p:pic>
        <p:nvPicPr>
          <p:cNvPr id="8" name="Picture 7">
            <a:extLst>
              <a:ext uri="{FF2B5EF4-FFF2-40B4-BE49-F238E27FC236}">
                <a16:creationId xmlns:a16="http://schemas.microsoft.com/office/drawing/2014/main" id="{ED1F3B6E-FCD0-9042-B7EF-FEDA8CA0DD9D}"/>
              </a:ext>
            </a:extLst>
          </p:cNvPr>
          <p:cNvPicPr>
            <a:picLocks noChangeAspect="1"/>
          </p:cNvPicPr>
          <p:nvPr/>
        </p:nvPicPr>
        <p:blipFill>
          <a:blip r:embed="rId3"/>
          <a:stretch>
            <a:fillRect/>
          </a:stretch>
        </p:blipFill>
        <p:spPr>
          <a:xfrm>
            <a:off x="2798433" y="2547198"/>
            <a:ext cx="387010" cy="38701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B63E209-F122-2542-8685-8C44F51E41CB}"/>
                  </a:ext>
                </a:extLst>
              </p:cNvPr>
              <p:cNvSpPr txBox="1"/>
              <p:nvPr/>
            </p:nvSpPr>
            <p:spPr>
              <a:xfrm>
                <a:off x="4525540" y="1323241"/>
                <a:ext cx="232249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𝜋</m:t>
                          </m:r>
                        </m:sub>
                      </m:sSub>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𝜋</m:t>
                          </m:r>
                        </m:sub>
                      </m:sSub>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oMath>
                  </m:oMathPara>
                </a14:m>
                <a:endParaRPr lang="en-TR" dirty="0"/>
              </a:p>
            </p:txBody>
          </p:sp>
        </mc:Choice>
        <mc:Fallback xmlns="">
          <p:sp>
            <p:nvSpPr>
              <p:cNvPr id="9" name="TextBox 8">
                <a:extLst>
                  <a:ext uri="{FF2B5EF4-FFF2-40B4-BE49-F238E27FC236}">
                    <a16:creationId xmlns:a16="http://schemas.microsoft.com/office/drawing/2014/main" id="{CB63E209-F122-2542-8685-8C44F51E41CB}"/>
                  </a:ext>
                </a:extLst>
              </p:cNvPr>
              <p:cNvSpPr txBox="1">
                <a:spLocks noRot="1" noChangeAspect="1" noMove="1" noResize="1" noEditPoints="1" noAdjustHandles="1" noChangeArrowheads="1" noChangeShapeType="1" noTextEdit="1"/>
              </p:cNvSpPr>
              <p:nvPr/>
            </p:nvSpPr>
            <p:spPr>
              <a:xfrm>
                <a:off x="4525540" y="1323241"/>
                <a:ext cx="2322495" cy="307777"/>
              </a:xfrm>
              <a:prstGeom prst="rect">
                <a:avLst/>
              </a:prstGeom>
              <a:blipFill>
                <a:blip r:embed="rId4"/>
                <a:stretch>
                  <a:fillRect l="-1087" r="-2717" b="-32000"/>
                </a:stretch>
              </a:blipFill>
            </p:spPr>
            <p:txBody>
              <a:bodyPr/>
              <a:lstStyle/>
              <a:p>
                <a:r>
                  <a:rPr lang="en-TR">
                    <a:noFill/>
                  </a:rPr>
                  <a:t> </a:t>
                </a:r>
              </a:p>
            </p:txBody>
          </p:sp>
        </mc:Fallback>
      </mc:AlternateContent>
      <p:cxnSp>
        <p:nvCxnSpPr>
          <p:cNvPr id="11" name="Straight Connector 10">
            <a:extLst>
              <a:ext uri="{FF2B5EF4-FFF2-40B4-BE49-F238E27FC236}">
                <a16:creationId xmlns:a16="http://schemas.microsoft.com/office/drawing/2014/main" id="{D6651493-AB53-AA48-A307-08D9A14D1120}"/>
              </a:ext>
            </a:extLst>
          </p:cNvPr>
          <p:cNvCxnSpPr>
            <a:cxnSpLocks/>
          </p:cNvCxnSpPr>
          <p:nvPr/>
        </p:nvCxnSpPr>
        <p:spPr>
          <a:xfrm>
            <a:off x="4525540" y="1721660"/>
            <a:ext cx="671992" cy="0"/>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1305670-DC05-D24B-9793-0B8D013791A7}"/>
                  </a:ext>
                </a:extLst>
              </p:cNvPr>
              <p:cNvSpPr txBox="1"/>
              <p:nvPr/>
            </p:nvSpPr>
            <p:spPr>
              <a:xfrm>
                <a:off x="4065794" y="1752077"/>
                <a:ext cx="1398909" cy="230832"/>
              </a:xfrm>
              <a:prstGeom prst="rect">
                <a:avLst/>
              </a:prstGeom>
              <a:noFill/>
            </p:spPr>
            <p:txBody>
              <a:bodyPr wrap="none" rtlCol="0">
                <a:spAutoFit/>
              </a:bodyPr>
              <a:lstStyle/>
              <a:p>
                <a:r>
                  <a:rPr lang="ru-RU" sz="900" dirty="0">
                    <a:solidFill>
                      <a:schemeClr val="accent1">
                        <a:lumMod val="50000"/>
                      </a:schemeClr>
                    </a:solidFill>
                  </a:rPr>
                  <a:t>Ценность состояния</a:t>
                </a:r>
                <a:r>
                  <a:rPr lang="en-US" sz="900" dirty="0">
                    <a:solidFill>
                      <a:schemeClr val="accent1">
                        <a:lumMod val="50000"/>
                      </a:schemeClr>
                    </a:solidFill>
                  </a:rPr>
                  <a:t> </a:t>
                </a:r>
                <a14:m>
                  <m:oMath xmlns:m="http://schemas.openxmlformats.org/officeDocument/2006/math">
                    <m:r>
                      <a:rPr lang="en-US" sz="900" b="0" i="1" smtClean="0">
                        <a:solidFill>
                          <a:schemeClr val="accent1">
                            <a:lumMod val="50000"/>
                          </a:schemeClr>
                        </a:solidFill>
                        <a:latin typeface="Cambria Math" panose="02040503050406030204" pitchFamily="18" charset="0"/>
                      </a:rPr>
                      <m:t>𝑠</m:t>
                    </m:r>
                  </m:oMath>
                </a14:m>
                <a:r>
                  <a:rPr lang="ru-RU" sz="900" dirty="0">
                    <a:solidFill>
                      <a:schemeClr val="accent1">
                        <a:lumMod val="50000"/>
                      </a:schemeClr>
                    </a:solidFill>
                  </a:rPr>
                  <a:t> </a:t>
                </a:r>
                <a:endParaRPr lang="en-TR" sz="900" dirty="0">
                  <a:solidFill>
                    <a:schemeClr val="accent1">
                      <a:lumMod val="50000"/>
                    </a:schemeClr>
                  </a:solidFill>
                </a:endParaRPr>
              </a:p>
            </p:txBody>
          </p:sp>
        </mc:Choice>
        <mc:Fallback xmlns="">
          <p:sp>
            <p:nvSpPr>
              <p:cNvPr id="12" name="TextBox 11">
                <a:extLst>
                  <a:ext uri="{FF2B5EF4-FFF2-40B4-BE49-F238E27FC236}">
                    <a16:creationId xmlns:a16="http://schemas.microsoft.com/office/drawing/2014/main" id="{61305670-DC05-D24B-9793-0B8D013791A7}"/>
                  </a:ext>
                </a:extLst>
              </p:cNvPr>
              <p:cNvSpPr txBox="1">
                <a:spLocks noRot="1" noChangeAspect="1" noMove="1" noResize="1" noEditPoints="1" noAdjustHandles="1" noChangeArrowheads="1" noChangeShapeType="1" noTextEdit="1"/>
              </p:cNvSpPr>
              <p:nvPr/>
            </p:nvSpPr>
            <p:spPr>
              <a:xfrm>
                <a:off x="4065794" y="1752077"/>
                <a:ext cx="1398909" cy="230832"/>
              </a:xfrm>
              <a:prstGeom prst="rect">
                <a:avLst/>
              </a:prstGeom>
              <a:blipFill>
                <a:blip r:embed="rId5"/>
                <a:stretch>
                  <a:fillRect b="-15789"/>
                </a:stretch>
              </a:blipFill>
            </p:spPr>
            <p:txBody>
              <a:bodyPr/>
              <a:lstStyle/>
              <a:p>
                <a:r>
                  <a:rPr lang="en-TR">
                    <a:noFill/>
                  </a:rPr>
                  <a:t> </a:t>
                </a:r>
              </a:p>
            </p:txBody>
          </p:sp>
        </mc:Fallback>
      </mc:AlternateContent>
      <p:cxnSp>
        <p:nvCxnSpPr>
          <p:cNvPr id="16" name="Straight Connector 15">
            <a:extLst>
              <a:ext uri="{FF2B5EF4-FFF2-40B4-BE49-F238E27FC236}">
                <a16:creationId xmlns:a16="http://schemas.microsoft.com/office/drawing/2014/main" id="{144F84A0-39FB-8A44-A991-1988C95F77B0}"/>
              </a:ext>
            </a:extLst>
          </p:cNvPr>
          <p:cNvCxnSpPr>
            <a:cxnSpLocks/>
          </p:cNvCxnSpPr>
          <p:nvPr/>
        </p:nvCxnSpPr>
        <p:spPr>
          <a:xfrm>
            <a:off x="5481875" y="1721660"/>
            <a:ext cx="568688"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1A62BA9-17FA-984D-8F7C-6CA8BD0A87FA}"/>
              </a:ext>
            </a:extLst>
          </p:cNvPr>
          <p:cNvSpPr txBox="1"/>
          <p:nvPr/>
        </p:nvSpPr>
        <p:spPr>
          <a:xfrm>
            <a:off x="4899625" y="1964251"/>
            <a:ext cx="1781257" cy="230832"/>
          </a:xfrm>
          <a:prstGeom prst="rect">
            <a:avLst/>
          </a:prstGeom>
          <a:noFill/>
        </p:spPr>
        <p:txBody>
          <a:bodyPr wrap="none" rtlCol="0">
            <a:spAutoFit/>
          </a:bodyPr>
          <a:lstStyle/>
          <a:p>
            <a:r>
              <a:rPr lang="ru-RU" sz="900" dirty="0">
                <a:solidFill>
                  <a:srgbClr val="00B050"/>
                </a:solidFill>
              </a:rPr>
              <a:t>Ожидаемая будущая награда</a:t>
            </a:r>
            <a:endParaRPr lang="en-TR" sz="900" dirty="0">
              <a:solidFill>
                <a:srgbClr val="00B050"/>
              </a:solidFill>
            </a:endParaRPr>
          </a:p>
        </p:txBody>
      </p:sp>
      <p:cxnSp>
        <p:nvCxnSpPr>
          <p:cNvPr id="18" name="Straight Connector 17">
            <a:extLst>
              <a:ext uri="{FF2B5EF4-FFF2-40B4-BE49-F238E27FC236}">
                <a16:creationId xmlns:a16="http://schemas.microsoft.com/office/drawing/2014/main" id="{1D3AA5E1-2D34-FB47-98D2-255AEC0E3945}"/>
              </a:ext>
            </a:extLst>
          </p:cNvPr>
          <p:cNvCxnSpPr>
            <a:cxnSpLocks/>
            <a:stCxn id="17" idx="0"/>
          </p:cNvCxnSpPr>
          <p:nvPr/>
        </p:nvCxnSpPr>
        <p:spPr>
          <a:xfrm flipV="1">
            <a:off x="5790254" y="1703251"/>
            <a:ext cx="15343" cy="26100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E8F0156-2F93-A645-89FB-9443B49D2CA7}"/>
              </a:ext>
            </a:extLst>
          </p:cNvPr>
          <p:cNvCxnSpPr>
            <a:cxnSpLocks/>
          </p:cNvCxnSpPr>
          <p:nvPr/>
        </p:nvCxnSpPr>
        <p:spPr>
          <a:xfrm>
            <a:off x="6125228" y="1720638"/>
            <a:ext cx="649490" cy="1022"/>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D5734B7-3E57-7C42-8C11-0E3D9CDE282B}"/>
                  </a:ext>
                </a:extLst>
              </p:cNvPr>
              <p:cNvSpPr txBox="1"/>
              <p:nvPr/>
            </p:nvSpPr>
            <p:spPr>
              <a:xfrm>
                <a:off x="6376204" y="1699888"/>
                <a:ext cx="1955985" cy="369332"/>
              </a:xfrm>
              <a:prstGeom prst="rect">
                <a:avLst/>
              </a:prstGeom>
              <a:noFill/>
            </p:spPr>
            <p:txBody>
              <a:bodyPr wrap="none" rtlCol="0">
                <a:spAutoFit/>
              </a:bodyPr>
              <a:lstStyle/>
              <a:p>
                <a:r>
                  <a:rPr lang="ru-RU" sz="900" dirty="0">
                    <a:solidFill>
                      <a:schemeClr val="accent4">
                        <a:lumMod val="75000"/>
                      </a:schemeClr>
                    </a:solidFill>
                  </a:rPr>
                  <a:t>При условии начала действия из</a:t>
                </a:r>
              </a:p>
              <a:p>
                <a:r>
                  <a:rPr lang="ru-RU" sz="900" dirty="0">
                    <a:solidFill>
                      <a:schemeClr val="accent4">
                        <a:lumMod val="75000"/>
                      </a:schemeClr>
                    </a:solidFill>
                  </a:rPr>
                  <a:t>состояния </a:t>
                </a:r>
                <a14:m>
                  <m:oMath xmlns:m="http://schemas.openxmlformats.org/officeDocument/2006/math">
                    <m:r>
                      <a:rPr lang="en-US" sz="900" b="0" i="1" smtClean="0">
                        <a:solidFill>
                          <a:schemeClr val="accent4">
                            <a:lumMod val="75000"/>
                          </a:schemeClr>
                        </a:solidFill>
                        <a:latin typeface="Cambria Math" panose="02040503050406030204" pitchFamily="18" charset="0"/>
                      </a:rPr>
                      <m:t>𝑠</m:t>
                    </m:r>
                  </m:oMath>
                </a14:m>
                <a:endParaRPr lang="en-TR" sz="900" dirty="0">
                  <a:solidFill>
                    <a:schemeClr val="accent4">
                      <a:lumMod val="75000"/>
                    </a:schemeClr>
                  </a:solidFill>
                </a:endParaRPr>
              </a:p>
            </p:txBody>
          </p:sp>
        </mc:Choice>
        <mc:Fallback xmlns="">
          <p:sp>
            <p:nvSpPr>
              <p:cNvPr id="23" name="TextBox 22">
                <a:extLst>
                  <a:ext uri="{FF2B5EF4-FFF2-40B4-BE49-F238E27FC236}">
                    <a16:creationId xmlns:a16="http://schemas.microsoft.com/office/drawing/2014/main" id="{7D5734B7-3E57-7C42-8C11-0E3D9CDE282B}"/>
                  </a:ext>
                </a:extLst>
              </p:cNvPr>
              <p:cNvSpPr txBox="1">
                <a:spLocks noRot="1" noChangeAspect="1" noMove="1" noResize="1" noEditPoints="1" noAdjustHandles="1" noChangeArrowheads="1" noChangeShapeType="1" noTextEdit="1"/>
              </p:cNvSpPr>
              <p:nvPr/>
            </p:nvSpPr>
            <p:spPr>
              <a:xfrm>
                <a:off x="6376204" y="1699888"/>
                <a:ext cx="1955985" cy="369332"/>
              </a:xfrm>
              <a:prstGeom prst="rect">
                <a:avLst/>
              </a:prstGeom>
              <a:blipFill>
                <a:blip r:embed="rId6"/>
                <a:stretch>
                  <a:fillRect b="-10000"/>
                </a:stretch>
              </a:blipFill>
            </p:spPr>
            <p:txBody>
              <a:bodyPr/>
              <a:lstStyle/>
              <a:p>
                <a:r>
                  <a:rPr lang="en-TR">
                    <a:noFill/>
                  </a:rPr>
                  <a:t> </a:t>
                </a:r>
              </a:p>
            </p:txBody>
          </p:sp>
        </mc:Fallback>
      </mc:AlternateContent>
      <p:sp>
        <p:nvSpPr>
          <p:cNvPr id="27" name="Rectangle 26">
            <a:extLst>
              <a:ext uri="{FF2B5EF4-FFF2-40B4-BE49-F238E27FC236}">
                <a16:creationId xmlns:a16="http://schemas.microsoft.com/office/drawing/2014/main" id="{A0D76812-8683-9E4D-91B4-776AC77CB42A}"/>
              </a:ext>
            </a:extLst>
          </p:cNvPr>
          <p:cNvSpPr/>
          <p:nvPr/>
        </p:nvSpPr>
        <p:spPr>
          <a:xfrm>
            <a:off x="5629082" y="1501677"/>
            <a:ext cx="158104" cy="153889"/>
          </a:xfrm>
          <a:prstGeom prst="rect">
            <a:avLst/>
          </a:prstGeom>
          <a:noFill/>
          <a:ln w="12700">
            <a:solidFill>
              <a:srgbClr val="C0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8C5847F-66B3-5343-B20E-65468601B468}"/>
                  </a:ext>
                </a:extLst>
              </p:cNvPr>
              <p:cNvSpPr txBox="1"/>
              <p:nvPr/>
            </p:nvSpPr>
            <p:spPr>
              <a:xfrm>
                <a:off x="5453683" y="815771"/>
                <a:ext cx="2226892" cy="369332"/>
              </a:xfrm>
              <a:prstGeom prst="rect">
                <a:avLst/>
              </a:prstGeom>
              <a:noFill/>
            </p:spPr>
            <p:txBody>
              <a:bodyPr wrap="none" rtlCol="0">
                <a:spAutoFit/>
              </a:bodyPr>
              <a:lstStyle/>
              <a:p>
                <a:r>
                  <a:rPr lang="ru-RU" sz="900" dirty="0">
                    <a:solidFill>
                      <a:srgbClr val="C00000"/>
                    </a:solidFill>
                  </a:rPr>
                  <a:t>В условиях, что действие выбирается</a:t>
                </a:r>
                <a:br>
                  <a:rPr lang="ru-RU" sz="900" dirty="0">
                    <a:solidFill>
                      <a:srgbClr val="C00000"/>
                    </a:solidFill>
                  </a:rPr>
                </a:br>
                <a:r>
                  <a:rPr lang="ru-RU" sz="900" dirty="0">
                    <a:solidFill>
                      <a:srgbClr val="C00000"/>
                    </a:solidFill>
                  </a:rPr>
                  <a:t>исходя из политики </a:t>
                </a:r>
                <a14:m>
                  <m:oMath xmlns:m="http://schemas.openxmlformats.org/officeDocument/2006/math">
                    <m:r>
                      <a:rPr lang="en-US" sz="900" b="0" i="1" smtClean="0">
                        <a:solidFill>
                          <a:srgbClr val="C00000"/>
                        </a:solidFill>
                        <a:latin typeface="Cambria Math" panose="02040503050406030204" pitchFamily="18" charset="0"/>
                      </a:rPr>
                      <m:t>𝜋</m:t>
                    </m:r>
                  </m:oMath>
                </a14:m>
                <a:endParaRPr lang="ru-RU" sz="900" dirty="0">
                  <a:solidFill>
                    <a:srgbClr val="C00000"/>
                  </a:solidFill>
                </a:endParaRPr>
              </a:p>
            </p:txBody>
          </p:sp>
        </mc:Choice>
        <mc:Fallback xmlns="">
          <p:sp>
            <p:nvSpPr>
              <p:cNvPr id="28" name="TextBox 27">
                <a:extLst>
                  <a:ext uri="{FF2B5EF4-FFF2-40B4-BE49-F238E27FC236}">
                    <a16:creationId xmlns:a16="http://schemas.microsoft.com/office/drawing/2014/main" id="{28C5847F-66B3-5343-B20E-65468601B468}"/>
                  </a:ext>
                </a:extLst>
              </p:cNvPr>
              <p:cNvSpPr txBox="1">
                <a:spLocks noRot="1" noChangeAspect="1" noMove="1" noResize="1" noEditPoints="1" noAdjustHandles="1" noChangeArrowheads="1" noChangeShapeType="1" noTextEdit="1"/>
              </p:cNvSpPr>
              <p:nvPr/>
            </p:nvSpPr>
            <p:spPr>
              <a:xfrm>
                <a:off x="5453683" y="815771"/>
                <a:ext cx="2226892" cy="369332"/>
              </a:xfrm>
              <a:prstGeom prst="rect">
                <a:avLst/>
              </a:prstGeom>
              <a:blipFill>
                <a:blip r:embed="rId7"/>
                <a:stretch>
                  <a:fillRect b="-6667"/>
                </a:stretch>
              </a:blipFill>
            </p:spPr>
            <p:txBody>
              <a:bodyPr/>
              <a:lstStyle/>
              <a:p>
                <a:r>
                  <a:rPr lang="en-TR">
                    <a:noFill/>
                  </a:rPr>
                  <a:t> </a:t>
                </a:r>
              </a:p>
            </p:txBody>
          </p:sp>
        </mc:Fallback>
      </mc:AlternateContent>
      <p:cxnSp>
        <p:nvCxnSpPr>
          <p:cNvPr id="29" name="Straight Connector 28">
            <a:extLst>
              <a:ext uri="{FF2B5EF4-FFF2-40B4-BE49-F238E27FC236}">
                <a16:creationId xmlns:a16="http://schemas.microsoft.com/office/drawing/2014/main" id="{469E5CF7-BF8C-6D4F-8914-0231537EE5A3}"/>
              </a:ext>
            </a:extLst>
          </p:cNvPr>
          <p:cNvCxnSpPr>
            <a:cxnSpLocks/>
          </p:cNvCxnSpPr>
          <p:nvPr/>
        </p:nvCxnSpPr>
        <p:spPr>
          <a:xfrm flipV="1">
            <a:off x="5719169" y="1181611"/>
            <a:ext cx="0" cy="312151"/>
          </a:xfrm>
          <a:prstGeom prst="line">
            <a:avLst/>
          </a:prstGeom>
          <a:ln w="12700">
            <a:solidFill>
              <a:srgbClr val="C00000">
                <a:alpha val="50000"/>
              </a:srgb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711FA37-18C0-AA48-9DF5-477BFF562C5C}"/>
                  </a:ext>
                </a:extLst>
              </p:cNvPr>
              <p:cNvSpPr txBox="1"/>
              <p:nvPr/>
            </p:nvSpPr>
            <p:spPr>
              <a:xfrm>
                <a:off x="4215853" y="2789835"/>
                <a:ext cx="423000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𝜋</m:t>
                          </m:r>
                        </m:sub>
                      </m:sSub>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𝜋</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𝛾</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𝜋</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oMath>
                  </m:oMathPara>
                </a14:m>
                <a:endParaRPr lang="en-TR" dirty="0"/>
              </a:p>
            </p:txBody>
          </p:sp>
        </mc:Choice>
        <mc:Fallback xmlns="">
          <p:sp>
            <p:nvSpPr>
              <p:cNvPr id="31" name="TextBox 30">
                <a:extLst>
                  <a:ext uri="{FF2B5EF4-FFF2-40B4-BE49-F238E27FC236}">
                    <a16:creationId xmlns:a16="http://schemas.microsoft.com/office/drawing/2014/main" id="{B711FA37-18C0-AA48-9DF5-477BFF562C5C}"/>
                  </a:ext>
                </a:extLst>
              </p:cNvPr>
              <p:cNvSpPr txBox="1">
                <a:spLocks noRot="1" noChangeAspect="1" noMove="1" noResize="1" noEditPoints="1" noAdjustHandles="1" noChangeArrowheads="1" noChangeShapeType="1" noTextEdit="1"/>
              </p:cNvSpPr>
              <p:nvPr/>
            </p:nvSpPr>
            <p:spPr>
              <a:xfrm>
                <a:off x="4215853" y="2789835"/>
                <a:ext cx="4230004" cy="307777"/>
              </a:xfrm>
              <a:prstGeom prst="rect">
                <a:avLst/>
              </a:prstGeom>
              <a:blipFill>
                <a:blip r:embed="rId8"/>
                <a:stretch>
                  <a:fillRect r="-300" b="-36000"/>
                </a:stretch>
              </a:blipFill>
            </p:spPr>
            <p:txBody>
              <a:bodyPr/>
              <a:lstStyle/>
              <a:p>
                <a:r>
                  <a:rPr lang="en-TR">
                    <a:noFill/>
                  </a:rPr>
                  <a:t> </a:t>
                </a:r>
              </a:p>
            </p:txBody>
          </p:sp>
        </mc:Fallback>
      </mc:AlternateContent>
      <p:cxnSp>
        <p:nvCxnSpPr>
          <p:cNvPr id="32" name="Straight Connector 31">
            <a:extLst>
              <a:ext uri="{FF2B5EF4-FFF2-40B4-BE49-F238E27FC236}">
                <a16:creationId xmlns:a16="http://schemas.microsoft.com/office/drawing/2014/main" id="{3C6F1CC8-1228-D94B-B5C9-99CC4D57071C}"/>
              </a:ext>
            </a:extLst>
          </p:cNvPr>
          <p:cNvCxnSpPr>
            <a:cxnSpLocks/>
          </p:cNvCxnSpPr>
          <p:nvPr/>
        </p:nvCxnSpPr>
        <p:spPr>
          <a:xfrm>
            <a:off x="4279347" y="3143431"/>
            <a:ext cx="671992" cy="0"/>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1F33842-9BF2-8B40-8330-66E9113AA66A}"/>
                  </a:ext>
                </a:extLst>
              </p:cNvPr>
              <p:cNvSpPr txBox="1"/>
              <p:nvPr/>
            </p:nvSpPr>
            <p:spPr>
              <a:xfrm>
                <a:off x="3823724" y="3272711"/>
                <a:ext cx="1398909" cy="230832"/>
              </a:xfrm>
              <a:prstGeom prst="rect">
                <a:avLst/>
              </a:prstGeom>
              <a:noFill/>
            </p:spPr>
            <p:txBody>
              <a:bodyPr wrap="none" rtlCol="0">
                <a:spAutoFit/>
              </a:bodyPr>
              <a:lstStyle/>
              <a:p>
                <a:r>
                  <a:rPr lang="ru-RU" sz="900" dirty="0">
                    <a:solidFill>
                      <a:schemeClr val="accent1">
                        <a:lumMod val="50000"/>
                      </a:schemeClr>
                    </a:solidFill>
                  </a:rPr>
                  <a:t>Ценность состояния</a:t>
                </a:r>
                <a:r>
                  <a:rPr lang="en-US" sz="900" dirty="0">
                    <a:solidFill>
                      <a:schemeClr val="accent1">
                        <a:lumMod val="50000"/>
                      </a:schemeClr>
                    </a:solidFill>
                  </a:rPr>
                  <a:t> </a:t>
                </a:r>
                <a14:m>
                  <m:oMath xmlns:m="http://schemas.openxmlformats.org/officeDocument/2006/math">
                    <m:r>
                      <a:rPr lang="en-US" sz="900" b="0" i="1" smtClean="0">
                        <a:solidFill>
                          <a:schemeClr val="accent1">
                            <a:lumMod val="50000"/>
                          </a:schemeClr>
                        </a:solidFill>
                        <a:latin typeface="Cambria Math" panose="02040503050406030204" pitchFamily="18" charset="0"/>
                      </a:rPr>
                      <m:t>𝑠</m:t>
                    </m:r>
                  </m:oMath>
                </a14:m>
                <a:r>
                  <a:rPr lang="ru-RU" sz="900" dirty="0">
                    <a:solidFill>
                      <a:schemeClr val="accent1">
                        <a:lumMod val="50000"/>
                      </a:schemeClr>
                    </a:solidFill>
                  </a:rPr>
                  <a:t> </a:t>
                </a:r>
                <a:endParaRPr lang="en-TR" sz="900" dirty="0">
                  <a:solidFill>
                    <a:schemeClr val="accent1">
                      <a:lumMod val="50000"/>
                    </a:schemeClr>
                  </a:solidFill>
                </a:endParaRPr>
              </a:p>
            </p:txBody>
          </p:sp>
        </mc:Choice>
        <mc:Fallback xmlns="">
          <p:sp>
            <p:nvSpPr>
              <p:cNvPr id="33" name="TextBox 32">
                <a:extLst>
                  <a:ext uri="{FF2B5EF4-FFF2-40B4-BE49-F238E27FC236}">
                    <a16:creationId xmlns:a16="http://schemas.microsoft.com/office/drawing/2014/main" id="{41F33842-9BF2-8B40-8330-66E9113AA66A}"/>
                  </a:ext>
                </a:extLst>
              </p:cNvPr>
              <p:cNvSpPr txBox="1">
                <a:spLocks noRot="1" noChangeAspect="1" noMove="1" noResize="1" noEditPoints="1" noAdjustHandles="1" noChangeArrowheads="1" noChangeShapeType="1" noTextEdit="1"/>
              </p:cNvSpPr>
              <p:nvPr/>
            </p:nvSpPr>
            <p:spPr>
              <a:xfrm>
                <a:off x="3823724" y="3272711"/>
                <a:ext cx="1398909" cy="230832"/>
              </a:xfrm>
              <a:prstGeom prst="rect">
                <a:avLst/>
              </a:prstGeom>
              <a:blipFill>
                <a:blip r:embed="rId9"/>
                <a:stretch>
                  <a:fillRect b="-10526"/>
                </a:stretch>
              </a:blipFill>
            </p:spPr>
            <p:txBody>
              <a:bodyPr/>
              <a:lstStyle/>
              <a:p>
                <a:r>
                  <a:rPr lang="en-TR">
                    <a:noFill/>
                  </a:rPr>
                  <a:t> </a:t>
                </a:r>
              </a:p>
            </p:txBody>
          </p:sp>
        </mc:Fallback>
      </mc:AlternateContent>
      <p:cxnSp>
        <p:nvCxnSpPr>
          <p:cNvPr id="34" name="Straight Connector 33">
            <a:extLst>
              <a:ext uri="{FF2B5EF4-FFF2-40B4-BE49-F238E27FC236}">
                <a16:creationId xmlns:a16="http://schemas.microsoft.com/office/drawing/2014/main" id="{2E4B0874-D532-4D45-AA40-542F9655C5E6}"/>
              </a:ext>
            </a:extLst>
          </p:cNvPr>
          <p:cNvCxnSpPr>
            <a:cxnSpLocks/>
          </p:cNvCxnSpPr>
          <p:nvPr/>
        </p:nvCxnSpPr>
        <p:spPr>
          <a:xfrm flipV="1">
            <a:off x="4533393" y="3143432"/>
            <a:ext cx="81950" cy="196939"/>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E993C92-81C7-6F41-9ACE-E8E41E231473}"/>
              </a:ext>
            </a:extLst>
          </p:cNvPr>
          <p:cNvCxnSpPr>
            <a:cxnSpLocks/>
          </p:cNvCxnSpPr>
          <p:nvPr/>
        </p:nvCxnSpPr>
        <p:spPr>
          <a:xfrm flipV="1">
            <a:off x="5275140" y="3283264"/>
            <a:ext cx="2202129" cy="24786"/>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E0B5A72E-E55A-C745-BE27-316E5DC0EAE0}"/>
              </a:ext>
            </a:extLst>
          </p:cNvPr>
          <p:cNvSpPr txBox="1"/>
          <p:nvPr/>
        </p:nvSpPr>
        <p:spPr>
          <a:xfrm>
            <a:off x="5459387" y="4125686"/>
            <a:ext cx="2048959" cy="230832"/>
          </a:xfrm>
          <a:prstGeom prst="rect">
            <a:avLst/>
          </a:prstGeom>
          <a:noFill/>
        </p:spPr>
        <p:txBody>
          <a:bodyPr wrap="square" rtlCol="0">
            <a:spAutoFit/>
          </a:bodyPr>
          <a:lstStyle/>
          <a:p>
            <a:r>
              <a:rPr lang="ru-RU" sz="900" dirty="0">
                <a:solidFill>
                  <a:srgbClr val="00B050"/>
                </a:solidFill>
              </a:rPr>
              <a:t>Ожидаемая будущая награда</a:t>
            </a:r>
            <a:endParaRPr lang="en-TR" sz="900" dirty="0">
              <a:solidFill>
                <a:srgbClr val="00B050"/>
              </a:solidFill>
            </a:endParaRPr>
          </a:p>
        </p:txBody>
      </p:sp>
      <p:cxnSp>
        <p:nvCxnSpPr>
          <p:cNvPr id="37" name="Straight Connector 36">
            <a:extLst>
              <a:ext uri="{FF2B5EF4-FFF2-40B4-BE49-F238E27FC236}">
                <a16:creationId xmlns:a16="http://schemas.microsoft.com/office/drawing/2014/main" id="{6F42E0BE-E048-2748-8352-72EFEB31C3C1}"/>
              </a:ext>
            </a:extLst>
          </p:cNvPr>
          <p:cNvCxnSpPr>
            <a:cxnSpLocks/>
          </p:cNvCxnSpPr>
          <p:nvPr/>
        </p:nvCxnSpPr>
        <p:spPr>
          <a:xfrm flipV="1">
            <a:off x="5611136" y="3308050"/>
            <a:ext cx="0" cy="77299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02B7A86-09B2-E547-846D-05AD54321A8B}"/>
              </a:ext>
            </a:extLst>
          </p:cNvPr>
          <p:cNvCxnSpPr>
            <a:cxnSpLocks/>
          </p:cNvCxnSpPr>
          <p:nvPr/>
        </p:nvCxnSpPr>
        <p:spPr>
          <a:xfrm>
            <a:off x="5611136" y="3158646"/>
            <a:ext cx="495910" cy="0"/>
          </a:xfrm>
          <a:prstGeom prst="line">
            <a:avLst/>
          </a:prstGeom>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36F76E7-DB77-3346-97ED-DF93BEEBFBE2}"/>
              </a:ext>
            </a:extLst>
          </p:cNvPr>
          <p:cNvCxnSpPr>
            <a:cxnSpLocks/>
          </p:cNvCxnSpPr>
          <p:nvPr/>
        </p:nvCxnSpPr>
        <p:spPr>
          <a:xfrm flipV="1">
            <a:off x="6438270" y="3143431"/>
            <a:ext cx="1038999" cy="15215"/>
          </a:xfrm>
          <a:prstGeom prst="lin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3E71738-6413-6C40-8976-5C79378E23E7}"/>
              </a:ext>
            </a:extLst>
          </p:cNvPr>
          <p:cNvSpPr txBox="1"/>
          <p:nvPr/>
        </p:nvSpPr>
        <p:spPr>
          <a:xfrm>
            <a:off x="5611137" y="3368819"/>
            <a:ext cx="1054368" cy="369332"/>
          </a:xfrm>
          <a:prstGeom prst="rect">
            <a:avLst/>
          </a:prstGeom>
          <a:noFill/>
        </p:spPr>
        <p:txBody>
          <a:bodyPr wrap="square" rtlCol="0">
            <a:spAutoFit/>
          </a:bodyPr>
          <a:lstStyle/>
          <a:p>
            <a:r>
              <a:rPr lang="ru-RU" sz="900" dirty="0">
                <a:solidFill>
                  <a:schemeClr val="accent6">
                    <a:lumMod val="50000"/>
                  </a:schemeClr>
                </a:solidFill>
              </a:rPr>
              <a:t>Немедленная награда</a:t>
            </a:r>
            <a:endParaRPr lang="en-TR" sz="900" dirty="0">
              <a:solidFill>
                <a:schemeClr val="accent6">
                  <a:lumMod val="50000"/>
                </a:schemeClr>
              </a:solidFill>
            </a:endParaRPr>
          </a:p>
        </p:txBody>
      </p:sp>
      <p:cxnSp>
        <p:nvCxnSpPr>
          <p:cNvPr id="47" name="Straight Connector 46">
            <a:extLst>
              <a:ext uri="{FF2B5EF4-FFF2-40B4-BE49-F238E27FC236}">
                <a16:creationId xmlns:a16="http://schemas.microsoft.com/office/drawing/2014/main" id="{FDE1EC9D-304C-4449-A9D3-187835653CD2}"/>
              </a:ext>
            </a:extLst>
          </p:cNvPr>
          <p:cNvCxnSpPr>
            <a:cxnSpLocks/>
          </p:cNvCxnSpPr>
          <p:nvPr/>
        </p:nvCxnSpPr>
        <p:spPr>
          <a:xfrm flipV="1">
            <a:off x="5830451" y="3158647"/>
            <a:ext cx="0" cy="210172"/>
          </a:xfrm>
          <a:prstGeom prst="line">
            <a:avLst/>
          </a:prstGeom>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15C87E1-F384-8E4F-8274-7C6EAE351793}"/>
              </a:ext>
            </a:extLst>
          </p:cNvPr>
          <p:cNvCxnSpPr>
            <a:cxnSpLocks/>
          </p:cNvCxnSpPr>
          <p:nvPr/>
        </p:nvCxnSpPr>
        <p:spPr>
          <a:xfrm flipV="1">
            <a:off x="6848793" y="3158647"/>
            <a:ext cx="0" cy="373583"/>
          </a:xfrm>
          <a:prstGeom prst="lin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F2B9457-E3B6-6B44-B871-273B169C6666}"/>
              </a:ext>
            </a:extLst>
          </p:cNvPr>
          <p:cNvSpPr txBox="1"/>
          <p:nvPr/>
        </p:nvSpPr>
        <p:spPr>
          <a:xfrm>
            <a:off x="6520997" y="3529068"/>
            <a:ext cx="1359615" cy="507831"/>
          </a:xfrm>
          <a:prstGeom prst="rect">
            <a:avLst/>
          </a:prstGeom>
          <a:noFill/>
        </p:spPr>
        <p:txBody>
          <a:bodyPr wrap="square" rtlCol="0">
            <a:spAutoFit/>
          </a:bodyPr>
          <a:lstStyle/>
          <a:p>
            <a:r>
              <a:rPr lang="ru-RU" sz="900" dirty="0">
                <a:solidFill>
                  <a:schemeClr val="accent5">
                    <a:lumMod val="75000"/>
                  </a:schemeClr>
                </a:solidFill>
              </a:rPr>
              <a:t>Дисконтированная ценность</a:t>
            </a:r>
            <a:br>
              <a:rPr lang="ru-RU" sz="900" dirty="0">
                <a:solidFill>
                  <a:schemeClr val="accent5">
                    <a:lumMod val="75000"/>
                  </a:schemeClr>
                </a:solidFill>
              </a:rPr>
            </a:br>
            <a:r>
              <a:rPr lang="ru-RU" sz="900" dirty="0">
                <a:solidFill>
                  <a:schemeClr val="accent5">
                    <a:lumMod val="75000"/>
                  </a:schemeClr>
                </a:solidFill>
              </a:rPr>
              <a:t>будущего состояния</a:t>
            </a:r>
          </a:p>
        </p:txBody>
      </p:sp>
      <p:cxnSp>
        <p:nvCxnSpPr>
          <p:cNvPr id="52" name="Straight Connector 51">
            <a:extLst>
              <a:ext uri="{FF2B5EF4-FFF2-40B4-BE49-F238E27FC236}">
                <a16:creationId xmlns:a16="http://schemas.microsoft.com/office/drawing/2014/main" id="{A6F541DE-DCA9-BB42-B742-4531DD8CDDE6}"/>
              </a:ext>
            </a:extLst>
          </p:cNvPr>
          <p:cNvCxnSpPr>
            <a:cxnSpLocks/>
          </p:cNvCxnSpPr>
          <p:nvPr/>
        </p:nvCxnSpPr>
        <p:spPr>
          <a:xfrm>
            <a:off x="7611194" y="3138792"/>
            <a:ext cx="649490" cy="1022"/>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1252E0E-D682-DF4B-8E3B-E79D05F4149F}"/>
                  </a:ext>
                </a:extLst>
              </p:cNvPr>
              <p:cNvSpPr txBox="1"/>
              <p:nvPr/>
            </p:nvSpPr>
            <p:spPr>
              <a:xfrm>
                <a:off x="7822712" y="3283264"/>
                <a:ext cx="1313180" cy="507831"/>
              </a:xfrm>
              <a:prstGeom prst="rect">
                <a:avLst/>
              </a:prstGeom>
              <a:noFill/>
            </p:spPr>
            <p:txBody>
              <a:bodyPr wrap="none" rtlCol="0">
                <a:spAutoFit/>
              </a:bodyPr>
              <a:lstStyle/>
              <a:p>
                <a:r>
                  <a:rPr lang="ru-RU" sz="900" dirty="0">
                    <a:solidFill>
                      <a:schemeClr val="accent4">
                        <a:lumMod val="75000"/>
                      </a:schemeClr>
                    </a:solidFill>
                  </a:rPr>
                  <a:t>При условии начала </a:t>
                </a:r>
                <a:br>
                  <a:rPr lang="ru-RU" sz="900" dirty="0">
                    <a:solidFill>
                      <a:schemeClr val="accent4">
                        <a:lumMod val="75000"/>
                      </a:schemeClr>
                    </a:solidFill>
                  </a:rPr>
                </a:br>
                <a:r>
                  <a:rPr lang="ru-RU" sz="900" dirty="0">
                    <a:solidFill>
                      <a:schemeClr val="accent4">
                        <a:lumMod val="75000"/>
                      </a:schemeClr>
                    </a:solidFill>
                  </a:rPr>
                  <a:t>действия из</a:t>
                </a:r>
              </a:p>
              <a:p>
                <a:r>
                  <a:rPr lang="ru-RU" sz="900" dirty="0">
                    <a:solidFill>
                      <a:schemeClr val="accent4">
                        <a:lumMod val="75000"/>
                      </a:schemeClr>
                    </a:solidFill>
                  </a:rPr>
                  <a:t>состояния </a:t>
                </a:r>
                <a14:m>
                  <m:oMath xmlns:m="http://schemas.openxmlformats.org/officeDocument/2006/math">
                    <m:r>
                      <a:rPr lang="en-US" sz="900" b="0" i="1" smtClean="0">
                        <a:solidFill>
                          <a:schemeClr val="accent4">
                            <a:lumMod val="75000"/>
                          </a:schemeClr>
                        </a:solidFill>
                        <a:latin typeface="Cambria Math" panose="02040503050406030204" pitchFamily="18" charset="0"/>
                      </a:rPr>
                      <m:t>𝑠</m:t>
                    </m:r>
                  </m:oMath>
                </a14:m>
                <a:endParaRPr lang="en-TR" sz="900" dirty="0">
                  <a:solidFill>
                    <a:schemeClr val="accent4">
                      <a:lumMod val="75000"/>
                    </a:schemeClr>
                  </a:solidFill>
                </a:endParaRPr>
              </a:p>
            </p:txBody>
          </p:sp>
        </mc:Choice>
        <mc:Fallback xmlns="">
          <p:sp>
            <p:nvSpPr>
              <p:cNvPr id="53" name="TextBox 52">
                <a:extLst>
                  <a:ext uri="{FF2B5EF4-FFF2-40B4-BE49-F238E27FC236}">
                    <a16:creationId xmlns:a16="http://schemas.microsoft.com/office/drawing/2014/main" id="{C1252E0E-D682-DF4B-8E3B-E79D05F4149F}"/>
                  </a:ext>
                </a:extLst>
              </p:cNvPr>
              <p:cNvSpPr txBox="1">
                <a:spLocks noRot="1" noChangeAspect="1" noMove="1" noResize="1" noEditPoints="1" noAdjustHandles="1" noChangeArrowheads="1" noChangeShapeType="1" noTextEdit="1"/>
              </p:cNvSpPr>
              <p:nvPr/>
            </p:nvSpPr>
            <p:spPr>
              <a:xfrm>
                <a:off x="7822712" y="3283264"/>
                <a:ext cx="1313180" cy="507831"/>
              </a:xfrm>
              <a:prstGeom prst="rect">
                <a:avLst/>
              </a:prstGeom>
              <a:blipFill>
                <a:blip r:embed="rId10"/>
                <a:stretch>
                  <a:fillRect b="-2439"/>
                </a:stretch>
              </a:blipFill>
            </p:spPr>
            <p:txBody>
              <a:bodyPr/>
              <a:lstStyle/>
              <a:p>
                <a:r>
                  <a:rPr lang="en-TR">
                    <a:noFill/>
                  </a:rPr>
                  <a:t> </a:t>
                </a:r>
              </a:p>
            </p:txBody>
          </p:sp>
        </mc:Fallback>
      </mc:AlternateContent>
      <p:cxnSp>
        <p:nvCxnSpPr>
          <p:cNvPr id="54" name="Straight Connector 53">
            <a:extLst>
              <a:ext uri="{FF2B5EF4-FFF2-40B4-BE49-F238E27FC236}">
                <a16:creationId xmlns:a16="http://schemas.microsoft.com/office/drawing/2014/main" id="{1F4CAD02-95DC-D545-B3A5-55397EC565B8}"/>
              </a:ext>
            </a:extLst>
          </p:cNvPr>
          <p:cNvCxnSpPr>
            <a:cxnSpLocks/>
          </p:cNvCxnSpPr>
          <p:nvPr/>
        </p:nvCxnSpPr>
        <p:spPr>
          <a:xfrm flipV="1">
            <a:off x="7948724" y="3138793"/>
            <a:ext cx="0" cy="173046"/>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3DFD3B56-0602-1F4F-94C8-FB1BC8C1A661}"/>
              </a:ext>
            </a:extLst>
          </p:cNvPr>
          <p:cNvSpPr/>
          <p:nvPr/>
        </p:nvSpPr>
        <p:spPr>
          <a:xfrm>
            <a:off x="5385651" y="2966099"/>
            <a:ext cx="158104" cy="153889"/>
          </a:xfrm>
          <a:prstGeom prst="rect">
            <a:avLst/>
          </a:prstGeom>
          <a:noFill/>
          <a:ln w="12700">
            <a:solidFill>
              <a:srgbClr val="C00000">
                <a:alpha val="4456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0F9F924-E4F0-9B4E-8C65-04CA4724285E}"/>
                  </a:ext>
                </a:extLst>
              </p:cNvPr>
              <p:cNvSpPr txBox="1"/>
              <p:nvPr/>
            </p:nvSpPr>
            <p:spPr>
              <a:xfrm>
                <a:off x="5216389" y="2409070"/>
                <a:ext cx="2226892" cy="369332"/>
              </a:xfrm>
              <a:prstGeom prst="rect">
                <a:avLst/>
              </a:prstGeom>
              <a:noFill/>
            </p:spPr>
            <p:txBody>
              <a:bodyPr wrap="none" rtlCol="0">
                <a:spAutoFit/>
              </a:bodyPr>
              <a:lstStyle/>
              <a:p>
                <a:r>
                  <a:rPr lang="ru-RU" sz="900" dirty="0">
                    <a:solidFill>
                      <a:srgbClr val="C00000"/>
                    </a:solidFill>
                  </a:rPr>
                  <a:t>В условиях, что действие выбирается</a:t>
                </a:r>
                <a:br>
                  <a:rPr lang="ru-RU" sz="900" dirty="0">
                    <a:solidFill>
                      <a:srgbClr val="C00000"/>
                    </a:solidFill>
                  </a:rPr>
                </a:br>
                <a:r>
                  <a:rPr lang="ru-RU" sz="900" dirty="0">
                    <a:solidFill>
                      <a:srgbClr val="C00000"/>
                    </a:solidFill>
                  </a:rPr>
                  <a:t>исходя из политики </a:t>
                </a:r>
                <a14:m>
                  <m:oMath xmlns:m="http://schemas.openxmlformats.org/officeDocument/2006/math">
                    <m:r>
                      <a:rPr lang="en-US" sz="900" b="0" i="1" smtClean="0">
                        <a:solidFill>
                          <a:srgbClr val="C00000"/>
                        </a:solidFill>
                        <a:latin typeface="Cambria Math" panose="02040503050406030204" pitchFamily="18" charset="0"/>
                      </a:rPr>
                      <m:t>𝜋</m:t>
                    </m:r>
                  </m:oMath>
                </a14:m>
                <a:endParaRPr lang="ru-RU" sz="900" dirty="0">
                  <a:solidFill>
                    <a:srgbClr val="C00000"/>
                  </a:solidFill>
                </a:endParaRPr>
              </a:p>
            </p:txBody>
          </p:sp>
        </mc:Choice>
        <mc:Fallback xmlns="">
          <p:sp>
            <p:nvSpPr>
              <p:cNvPr id="56" name="TextBox 55">
                <a:extLst>
                  <a:ext uri="{FF2B5EF4-FFF2-40B4-BE49-F238E27FC236}">
                    <a16:creationId xmlns:a16="http://schemas.microsoft.com/office/drawing/2014/main" id="{B0F9F924-E4F0-9B4E-8C65-04CA4724285E}"/>
                  </a:ext>
                </a:extLst>
              </p:cNvPr>
              <p:cNvSpPr txBox="1">
                <a:spLocks noRot="1" noChangeAspect="1" noMove="1" noResize="1" noEditPoints="1" noAdjustHandles="1" noChangeArrowheads="1" noChangeShapeType="1" noTextEdit="1"/>
              </p:cNvSpPr>
              <p:nvPr/>
            </p:nvSpPr>
            <p:spPr>
              <a:xfrm>
                <a:off x="5216389" y="2409070"/>
                <a:ext cx="2226892" cy="369332"/>
              </a:xfrm>
              <a:prstGeom prst="rect">
                <a:avLst/>
              </a:prstGeom>
              <a:blipFill>
                <a:blip r:embed="rId11"/>
                <a:stretch>
                  <a:fillRect b="-6667"/>
                </a:stretch>
              </a:blipFill>
            </p:spPr>
            <p:txBody>
              <a:bodyPr/>
              <a:lstStyle/>
              <a:p>
                <a:r>
                  <a:rPr lang="en-TR">
                    <a:noFill/>
                  </a:rPr>
                  <a:t> </a:t>
                </a:r>
              </a:p>
            </p:txBody>
          </p:sp>
        </mc:Fallback>
      </mc:AlternateContent>
      <p:cxnSp>
        <p:nvCxnSpPr>
          <p:cNvPr id="57" name="Straight Connector 56">
            <a:extLst>
              <a:ext uri="{FF2B5EF4-FFF2-40B4-BE49-F238E27FC236}">
                <a16:creationId xmlns:a16="http://schemas.microsoft.com/office/drawing/2014/main" id="{F87FC44C-94A1-FA48-AEA1-467DD7C85591}"/>
              </a:ext>
            </a:extLst>
          </p:cNvPr>
          <p:cNvCxnSpPr>
            <a:cxnSpLocks/>
          </p:cNvCxnSpPr>
          <p:nvPr/>
        </p:nvCxnSpPr>
        <p:spPr>
          <a:xfrm flipV="1">
            <a:off x="5475738" y="2789835"/>
            <a:ext cx="0" cy="168350"/>
          </a:xfrm>
          <a:prstGeom prst="line">
            <a:avLst/>
          </a:prstGeom>
          <a:ln w="12700">
            <a:solidFill>
              <a:srgbClr val="C00000">
                <a:alpha val="44563"/>
              </a:srgb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C8BF2A7-FAAA-A449-997E-ECD723BD98A4}"/>
                  </a:ext>
                </a:extLst>
              </p:cNvPr>
              <p:cNvSpPr txBox="1"/>
              <p:nvPr/>
            </p:nvSpPr>
            <p:spPr>
              <a:xfrm>
                <a:off x="125852" y="3813298"/>
                <a:ext cx="493263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𝑣</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𝑡</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𝑣</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𝑡</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𝛼</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𝛾</m:t>
                      </m:r>
                      <m:r>
                        <a:rPr lang="en-US" sz="2000" b="0" i="1" smtClean="0">
                          <a:latin typeface="Cambria Math" panose="02040503050406030204" pitchFamily="18" charset="0"/>
                        </a:rPr>
                        <m:t>𝑣</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𝑣</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𝑡</m:t>
                              </m:r>
                            </m:sub>
                          </m:sSub>
                        </m:e>
                      </m:d>
                      <m:r>
                        <a:rPr lang="en-US" sz="2000" b="0" i="1" smtClean="0">
                          <a:latin typeface="Cambria Math" panose="02040503050406030204" pitchFamily="18" charset="0"/>
                        </a:rPr>
                        <m:t>]</m:t>
                      </m:r>
                    </m:oMath>
                  </m:oMathPara>
                </a14:m>
                <a:endParaRPr lang="en-TR" dirty="0"/>
              </a:p>
            </p:txBody>
          </p:sp>
        </mc:Choice>
        <mc:Fallback xmlns="">
          <p:sp>
            <p:nvSpPr>
              <p:cNvPr id="59" name="TextBox 58">
                <a:extLst>
                  <a:ext uri="{FF2B5EF4-FFF2-40B4-BE49-F238E27FC236}">
                    <a16:creationId xmlns:a16="http://schemas.microsoft.com/office/drawing/2014/main" id="{AC8BF2A7-FAAA-A449-997E-ECD723BD98A4}"/>
                  </a:ext>
                </a:extLst>
              </p:cNvPr>
              <p:cNvSpPr txBox="1">
                <a:spLocks noRot="1" noChangeAspect="1" noMove="1" noResize="1" noEditPoints="1" noAdjustHandles="1" noChangeArrowheads="1" noChangeShapeType="1" noTextEdit="1"/>
              </p:cNvSpPr>
              <p:nvPr/>
            </p:nvSpPr>
            <p:spPr>
              <a:xfrm>
                <a:off x="125852" y="3813298"/>
                <a:ext cx="4932632" cy="307777"/>
              </a:xfrm>
              <a:prstGeom prst="rect">
                <a:avLst/>
              </a:prstGeom>
              <a:blipFill>
                <a:blip r:embed="rId12"/>
                <a:stretch>
                  <a:fillRect r="-771" b="-32000"/>
                </a:stretch>
              </a:blipFill>
            </p:spPr>
            <p:txBody>
              <a:bodyPr/>
              <a:lstStyle/>
              <a:p>
                <a:r>
                  <a:rPr lang="en-TR">
                    <a:noFill/>
                  </a:rPr>
                  <a:t> </a:t>
                </a:r>
              </a:p>
            </p:txBody>
          </p:sp>
        </mc:Fallback>
      </mc:AlternateContent>
      <p:cxnSp>
        <p:nvCxnSpPr>
          <p:cNvPr id="62" name="Straight Connector 61">
            <a:extLst>
              <a:ext uri="{FF2B5EF4-FFF2-40B4-BE49-F238E27FC236}">
                <a16:creationId xmlns:a16="http://schemas.microsoft.com/office/drawing/2014/main" id="{03FA623E-3850-5349-9F56-9818DF4EC898}"/>
              </a:ext>
            </a:extLst>
          </p:cNvPr>
          <p:cNvCxnSpPr>
            <a:cxnSpLocks/>
          </p:cNvCxnSpPr>
          <p:nvPr/>
        </p:nvCxnSpPr>
        <p:spPr>
          <a:xfrm>
            <a:off x="177332" y="4151747"/>
            <a:ext cx="568688"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ACF7C54C-816B-9944-A02D-8CEA3093A82B}"/>
                  </a:ext>
                </a:extLst>
              </p:cNvPr>
              <p:cNvSpPr txBox="1"/>
              <p:nvPr/>
            </p:nvSpPr>
            <p:spPr>
              <a:xfrm>
                <a:off x="0" y="4172508"/>
                <a:ext cx="857927" cy="307777"/>
              </a:xfrm>
              <a:prstGeom prst="rect">
                <a:avLst/>
              </a:prstGeom>
              <a:noFill/>
            </p:spPr>
            <p:txBody>
              <a:bodyPr wrap="none" rtlCol="0">
                <a:spAutoFit/>
              </a:bodyPr>
              <a:lstStyle/>
              <a:p>
                <a:r>
                  <a:rPr lang="ru-RU" sz="700" dirty="0">
                    <a:solidFill>
                      <a:srgbClr val="00B050"/>
                    </a:solidFill>
                  </a:rPr>
                  <a:t>Новое значение</a:t>
                </a:r>
                <a:br>
                  <a:rPr lang="ru-RU" sz="700" dirty="0">
                    <a:solidFill>
                      <a:srgbClr val="00B050"/>
                    </a:solidFill>
                  </a:rPr>
                </a:br>
                <a:r>
                  <a:rPr lang="ru-RU" sz="700" dirty="0">
                    <a:solidFill>
                      <a:srgbClr val="00B050"/>
                    </a:solidFill>
                  </a:rPr>
                  <a:t>в состоянии </a:t>
                </a:r>
                <a14:m>
                  <m:oMath xmlns:m="http://schemas.openxmlformats.org/officeDocument/2006/math">
                    <m:r>
                      <a:rPr lang="en-US" sz="700" b="0" i="1" smtClean="0">
                        <a:solidFill>
                          <a:srgbClr val="00B050"/>
                        </a:solidFill>
                        <a:latin typeface="Cambria Math" panose="02040503050406030204" pitchFamily="18" charset="0"/>
                      </a:rPr>
                      <m:t>𝑡</m:t>
                    </m:r>
                  </m:oMath>
                </a14:m>
                <a:endParaRPr lang="en-TR" sz="700" dirty="0">
                  <a:solidFill>
                    <a:srgbClr val="00B050"/>
                  </a:solidFill>
                </a:endParaRPr>
              </a:p>
            </p:txBody>
          </p:sp>
        </mc:Choice>
        <mc:Fallback xmlns="">
          <p:sp>
            <p:nvSpPr>
              <p:cNvPr id="63" name="TextBox 62">
                <a:extLst>
                  <a:ext uri="{FF2B5EF4-FFF2-40B4-BE49-F238E27FC236}">
                    <a16:creationId xmlns:a16="http://schemas.microsoft.com/office/drawing/2014/main" id="{ACF7C54C-816B-9944-A02D-8CEA3093A82B}"/>
                  </a:ext>
                </a:extLst>
              </p:cNvPr>
              <p:cNvSpPr txBox="1">
                <a:spLocks noRot="1" noChangeAspect="1" noMove="1" noResize="1" noEditPoints="1" noAdjustHandles="1" noChangeArrowheads="1" noChangeShapeType="1" noTextEdit="1"/>
              </p:cNvSpPr>
              <p:nvPr/>
            </p:nvSpPr>
            <p:spPr>
              <a:xfrm>
                <a:off x="0" y="4172508"/>
                <a:ext cx="857927" cy="307777"/>
              </a:xfrm>
              <a:prstGeom prst="rect">
                <a:avLst/>
              </a:prstGeom>
              <a:blipFill>
                <a:blip r:embed="rId13"/>
                <a:stretch>
                  <a:fillRect b="-4000"/>
                </a:stretch>
              </a:blipFill>
            </p:spPr>
            <p:txBody>
              <a:bodyPr/>
              <a:lstStyle/>
              <a:p>
                <a:r>
                  <a:rPr lang="en-TR">
                    <a:noFill/>
                  </a:rPr>
                  <a:t> </a:t>
                </a:r>
              </a:p>
            </p:txBody>
          </p:sp>
        </mc:Fallback>
      </mc:AlternateContent>
      <p:cxnSp>
        <p:nvCxnSpPr>
          <p:cNvPr id="64" name="Straight Connector 63">
            <a:extLst>
              <a:ext uri="{FF2B5EF4-FFF2-40B4-BE49-F238E27FC236}">
                <a16:creationId xmlns:a16="http://schemas.microsoft.com/office/drawing/2014/main" id="{0B2C9EB2-958E-8F4B-8746-586C40519B22}"/>
              </a:ext>
            </a:extLst>
          </p:cNvPr>
          <p:cNvCxnSpPr>
            <a:cxnSpLocks/>
          </p:cNvCxnSpPr>
          <p:nvPr/>
        </p:nvCxnSpPr>
        <p:spPr>
          <a:xfrm>
            <a:off x="1102983" y="4151747"/>
            <a:ext cx="568688"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F94B19D6-900C-1741-9395-F3597C098862}"/>
                  </a:ext>
                </a:extLst>
              </p:cNvPr>
              <p:cNvSpPr txBox="1"/>
              <p:nvPr/>
            </p:nvSpPr>
            <p:spPr>
              <a:xfrm>
                <a:off x="956365" y="4172508"/>
                <a:ext cx="857927" cy="307777"/>
              </a:xfrm>
              <a:prstGeom prst="rect">
                <a:avLst/>
              </a:prstGeom>
              <a:noFill/>
            </p:spPr>
            <p:txBody>
              <a:bodyPr wrap="square" rtlCol="0">
                <a:spAutoFit/>
              </a:bodyPr>
              <a:lstStyle/>
              <a:p>
                <a:r>
                  <a:rPr lang="ru-RU" sz="700" dirty="0">
                    <a:solidFill>
                      <a:schemeClr val="accent1">
                        <a:lumMod val="50000"/>
                      </a:schemeClr>
                    </a:solidFill>
                  </a:rPr>
                  <a:t>Старая оценка</a:t>
                </a:r>
                <a:br>
                  <a:rPr lang="ru-RU" sz="700" dirty="0">
                    <a:solidFill>
                      <a:schemeClr val="accent1">
                        <a:lumMod val="50000"/>
                      </a:schemeClr>
                    </a:solidFill>
                  </a:rPr>
                </a:br>
                <a:r>
                  <a:rPr lang="ru-RU" sz="700" dirty="0">
                    <a:solidFill>
                      <a:schemeClr val="accent1">
                        <a:lumMod val="50000"/>
                      </a:schemeClr>
                    </a:solidFill>
                  </a:rPr>
                  <a:t>для состояния </a:t>
                </a:r>
                <a14:m>
                  <m:oMath xmlns:m="http://schemas.openxmlformats.org/officeDocument/2006/math">
                    <m:r>
                      <a:rPr lang="en-US" sz="700" b="0" i="1" smtClean="0">
                        <a:solidFill>
                          <a:schemeClr val="accent1">
                            <a:lumMod val="50000"/>
                          </a:schemeClr>
                        </a:solidFill>
                        <a:latin typeface="Cambria Math" panose="02040503050406030204" pitchFamily="18" charset="0"/>
                      </a:rPr>
                      <m:t>𝑡</m:t>
                    </m:r>
                  </m:oMath>
                </a14:m>
                <a:endParaRPr lang="en-TR" sz="700" dirty="0">
                  <a:solidFill>
                    <a:schemeClr val="accent1">
                      <a:lumMod val="50000"/>
                    </a:schemeClr>
                  </a:solidFill>
                </a:endParaRPr>
              </a:p>
            </p:txBody>
          </p:sp>
        </mc:Choice>
        <mc:Fallback xmlns="">
          <p:sp>
            <p:nvSpPr>
              <p:cNvPr id="65" name="TextBox 64">
                <a:extLst>
                  <a:ext uri="{FF2B5EF4-FFF2-40B4-BE49-F238E27FC236}">
                    <a16:creationId xmlns:a16="http://schemas.microsoft.com/office/drawing/2014/main" id="{F94B19D6-900C-1741-9395-F3597C098862}"/>
                  </a:ext>
                </a:extLst>
              </p:cNvPr>
              <p:cNvSpPr txBox="1">
                <a:spLocks noRot="1" noChangeAspect="1" noMove="1" noResize="1" noEditPoints="1" noAdjustHandles="1" noChangeArrowheads="1" noChangeShapeType="1" noTextEdit="1"/>
              </p:cNvSpPr>
              <p:nvPr/>
            </p:nvSpPr>
            <p:spPr>
              <a:xfrm>
                <a:off x="956365" y="4172508"/>
                <a:ext cx="857927" cy="307777"/>
              </a:xfrm>
              <a:prstGeom prst="rect">
                <a:avLst/>
              </a:prstGeom>
              <a:blipFill>
                <a:blip r:embed="rId14"/>
                <a:stretch>
                  <a:fillRect b="-4000"/>
                </a:stretch>
              </a:blipFill>
            </p:spPr>
            <p:txBody>
              <a:bodyPr/>
              <a:lstStyle/>
              <a:p>
                <a:r>
                  <a:rPr lang="en-TR">
                    <a:noFill/>
                  </a:rPr>
                  <a:t> </a:t>
                </a:r>
              </a:p>
            </p:txBody>
          </p:sp>
        </mc:Fallback>
      </mc:AlternateContent>
      <p:cxnSp>
        <p:nvCxnSpPr>
          <p:cNvPr id="66" name="Straight Connector 65">
            <a:extLst>
              <a:ext uri="{FF2B5EF4-FFF2-40B4-BE49-F238E27FC236}">
                <a16:creationId xmlns:a16="http://schemas.microsoft.com/office/drawing/2014/main" id="{A8DA7DC7-CB1B-AE44-B95D-FEAFFF33916F}"/>
              </a:ext>
            </a:extLst>
          </p:cNvPr>
          <p:cNvCxnSpPr>
            <a:cxnSpLocks/>
          </p:cNvCxnSpPr>
          <p:nvPr/>
        </p:nvCxnSpPr>
        <p:spPr>
          <a:xfrm>
            <a:off x="1954991" y="4151747"/>
            <a:ext cx="25429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FC298474-23E4-064C-B633-E081A95D51FB}"/>
              </a:ext>
            </a:extLst>
          </p:cNvPr>
          <p:cNvSpPr txBox="1"/>
          <p:nvPr/>
        </p:nvSpPr>
        <p:spPr>
          <a:xfrm>
            <a:off x="1793098" y="4172508"/>
            <a:ext cx="578083" cy="307777"/>
          </a:xfrm>
          <a:prstGeom prst="rect">
            <a:avLst/>
          </a:prstGeom>
          <a:noFill/>
        </p:spPr>
        <p:txBody>
          <a:bodyPr wrap="square" rtlCol="0">
            <a:spAutoFit/>
          </a:bodyPr>
          <a:lstStyle/>
          <a:p>
            <a:r>
              <a:rPr lang="ru-RU" sz="700" dirty="0">
                <a:solidFill>
                  <a:srgbClr val="C00000"/>
                </a:solidFill>
              </a:rPr>
              <a:t>Скорость</a:t>
            </a:r>
            <a:br>
              <a:rPr lang="ru-RU" sz="700" dirty="0">
                <a:solidFill>
                  <a:srgbClr val="C00000"/>
                </a:solidFill>
              </a:rPr>
            </a:br>
            <a:r>
              <a:rPr lang="ru-RU" sz="700" dirty="0">
                <a:solidFill>
                  <a:srgbClr val="C00000"/>
                </a:solidFill>
              </a:rPr>
              <a:t>обучения</a:t>
            </a:r>
            <a:endParaRPr lang="en-TR" sz="700" dirty="0">
              <a:solidFill>
                <a:srgbClr val="C00000"/>
              </a:solidFill>
            </a:endParaRPr>
          </a:p>
        </p:txBody>
      </p:sp>
      <p:cxnSp>
        <p:nvCxnSpPr>
          <p:cNvPr id="69" name="Straight Connector 68">
            <a:extLst>
              <a:ext uri="{FF2B5EF4-FFF2-40B4-BE49-F238E27FC236}">
                <a16:creationId xmlns:a16="http://schemas.microsoft.com/office/drawing/2014/main" id="{34235261-BE19-734C-ADF1-785674C6B265}"/>
              </a:ext>
            </a:extLst>
          </p:cNvPr>
          <p:cNvCxnSpPr>
            <a:cxnSpLocks/>
          </p:cNvCxnSpPr>
          <p:nvPr/>
        </p:nvCxnSpPr>
        <p:spPr>
          <a:xfrm>
            <a:off x="2244032" y="4151747"/>
            <a:ext cx="548264" cy="0"/>
          </a:xfrm>
          <a:prstGeom prst="line">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4962A79D-20BA-D149-88B1-8CE637372909}"/>
              </a:ext>
            </a:extLst>
          </p:cNvPr>
          <p:cNvSpPr txBox="1"/>
          <p:nvPr/>
        </p:nvSpPr>
        <p:spPr>
          <a:xfrm>
            <a:off x="2244032" y="4172508"/>
            <a:ext cx="548264" cy="200055"/>
          </a:xfrm>
          <a:prstGeom prst="rect">
            <a:avLst/>
          </a:prstGeom>
          <a:noFill/>
        </p:spPr>
        <p:txBody>
          <a:bodyPr wrap="square" rtlCol="0">
            <a:spAutoFit/>
          </a:bodyPr>
          <a:lstStyle/>
          <a:p>
            <a:r>
              <a:rPr lang="ru-RU" sz="700" dirty="0">
                <a:solidFill>
                  <a:schemeClr val="accent4">
                    <a:lumMod val="75000"/>
                  </a:schemeClr>
                </a:solidFill>
              </a:rPr>
              <a:t>Награда</a:t>
            </a:r>
            <a:endParaRPr lang="en-TR" sz="700" dirty="0">
              <a:solidFill>
                <a:schemeClr val="accent4">
                  <a:lumMod val="75000"/>
                </a:schemeClr>
              </a:solidFill>
            </a:endParaRPr>
          </a:p>
        </p:txBody>
      </p:sp>
      <p:cxnSp>
        <p:nvCxnSpPr>
          <p:cNvPr id="72" name="Straight Connector 71">
            <a:extLst>
              <a:ext uri="{FF2B5EF4-FFF2-40B4-BE49-F238E27FC236}">
                <a16:creationId xmlns:a16="http://schemas.microsoft.com/office/drawing/2014/main" id="{F2027E2A-DAC3-A24A-9E2A-4F709CAA625F}"/>
              </a:ext>
            </a:extLst>
          </p:cNvPr>
          <p:cNvCxnSpPr>
            <a:cxnSpLocks/>
          </p:cNvCxnSpPr>
          <p:nvPr/>
        </p:nvCxnSpPr>
        <p:spPr>
          <a:xfrm flipV="1">
            <a:off x="3024305" y="4151747"/>
            <a:ext cx="1038999" cy="15215"/>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11DBBE3B-A61A-A94E-9E85-8CBDD2CB729D}"/>
              </a:ext>
            </a:extLst>
          </p:cNvPr>
          <p:cNvSpPr txBox="1"/>
          <p:nvPr/>
        </p:nvSpPr>
        <p:spPr>
          <a:xfrm>
            <a:off x="2968812" y="4172508"/>
            <a:ext cx="1082137" cy="415498"/>
          </a:xfrm>
          <a:prstGeom prst="rect">
            <a:avLst/>
          </a:prstGeom>
          <a:noFill/>
        </p:spPr>
        <p:txBody>
          <a:bodyPr wrap="square" rtlCol="0">
            <a:spAutoFit/>
          </a:bodyPr>
          <a:lstStyle/>
          <a:p>
            <a:r>
              <a:rPr lang="ru-RU" sz="700" dirty="0">
                <a:solidFill>
                  <a:schemeClr val="accent5">
                    <a:lumMod val="75000"/>
                  </a:schemeClr>
                </a:solidFill>
              </a:rPr>
              <a:t>Дисконтированная ценность</a:t>
            </a:r>
            <a:br>
              <a:rPr lang="ru-RU" sz="700" dirty="0">
                <a:solidFill>
                  <a:schemeClr val="accent5">
                    <a:lumMod val="75000"/>
                  </a:schemeClr>
                </a:solidFill>
              </a:rPr>
            </a:br>
            <a:r>
              <a:rPr lang="ru-RU" sz="700" dirty="0">
                <a:solidFill>
                  <a:schemeClr val="accent5">
                    <a:lumMod val="75000"/>
                  </a:schemeClr>
                </a:solidFill>
              </a:rPr>
              <a:t>будущего состояния</a:t>
            </a:r>
          </a:p>
        </p:txBody>
      </p:sp>
      <p:cxnSp>
        <p:nvCxnSpPr>
          <p:cNvPr id="74" name="Straight Connector 73">
            <a:extLst>
              <a:ext uri="{FF2B5EF4-FFF2-40B4-BE49-F238E27FC236}">
                <a16:creationId xmlns:a16="http://schemas.microsoft.com/office/drawing/2014/main" id="{FEEA92DD-5DBC-B342-B49D-DA75C2417DEF}"/>
              </a:ext>
            </a:extLst>
          </p:cNvPr>
          <p:cNvCxnSpPr>
            <a:cxnSpLocks/>
          </p:cNvCxnSpPr>
          <p:nvPr/>
        </p:nvCxnSpPr>
        <p:spPr>
          <a:xfrm>
            <a:off x="4332997" y="4151747"/>
            <a:ext cx="568688"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FD026249-51F3-0144-94C7-EAA931517FB8}"/>
                  </a:ext>
                </a:extLst>
              </p:cNvPr>
              <p:cNvSpPr txBox="1"/>
              <p:nvPr/>
            </p:nvSpPr>
            <p:spPr>
              <a:xfrm>
                <a:off x="4186379" y="4172508"/>
                <a:ext cx="857927" cy="307777"/>
              </a:xfrm>
              <a:prstGeom prst="rect">
                <a:avLst/>
              </a:prstGeom>
              <a:noFill/>
            </p:spPr>
            <p:txBody>
              <a:bodyPr wrap="square" rtlCol="0">
                <a:spAutoFit/>
              </a:bodyPr>
              <a:lstStyle/>
              <a:p>
                <a:r>
                  <a:rPr lang="ru-RU" sz="700" dirty="0">
                    <a:solidFill>
                      <a:schemeClr val="accent1">
                        <a:lumMod val="50000"/>
                      </a:schemeClr>
                    </a:solidFill>
                  </a:rPr>
                  <a:t>Старая оценка</a:t>
                </a:r>
                <a:br>
                  <a:rPr lang="ru-RU" sz="700" dirty="0">
                    <a:solidFill>
                      <a:schemeClr val="accent1">
                        <a:lumMod val="50000"/>
                      </a:schemeClr>
                    </a:solidFill>
                  </a:rPr>
                </a:br>
                <a:r>
                  <a:rPr lang="ru-RU" sz="700" dirty="0">
                    <a:solidFill>
                      <a:schemeClr val="accent1">
                        <a:lumMod val="50000"/>
                      </a:schemeClr>
                    </a:solidFill>
                  </a:rPr>
                  <a:t>для состояния </a:t>
                </a:r>
                <a14:m>
                  <m:oMath xmlns:m="http://schemas.openxmlformats.org/officeDocument/2006/math">
                    <m:r>
                      <a:rPr lang="en-US" sz="700" b="0" i="1" smtClean="0">
                        <a:solidFill>
                          <a:schemeClr val="accent1">
                            <a:lumMod val="50000"/>
                          </a:schemeClr>
                        </a:solidFill>
                        <a:latin typeface="Cambria Math" panose="02040503050406030204" pitchFamily="18" charset="0"/>
                      </a:rPr>
                      <m:t>𝑡</m:t>
                    </m:r>
                  </m:oMath>
                </a14:m>
                <a:endParaRPr lang="en-TR" sz="700" dirty="0">
                  <a:solidFill>
                    <a:schemeClr val="accent1">
                      <a:lumMod val="50000"/>
                    </a:schemeClr>
                  </a:solidFill>
                </a:endParaRPr>
              </a:p>
            </p:txBody>
          </p:sp>
        </mc:Choice>
        <mc:Fallback xmlns="">
          <p:sp>
            <p:nvSpPr>
              <p:cNvPr id="75" name="TextBox 74">
                <a:extLst>
                  <a:ext uri="{FF2B5EF4-FFF2-40B4-BE49-F238E27FC236}">
                    <a16:creationId xmlns:a16="http://schemas.microsoft.com/office/drawing/2014/main" id="{FD026249-51F3-0144-94C7-EAA931517FB8}"/>
                  </a:ext>
                </a:extLst>
              </p:cNvPr>
              <p:cNvSpPr txBox="1">
                <a:spLocks noRot="1" noChangeAspect="1" noMove="1" noResize="1" noEditPoints="1" noAdjustHandles="1" noChangeArrowheads="1" noChangeShapeType="1" noTextEdit="1"/>
              </p:cNvSpPr>
              <p:nvPr/>
            </p:nvSpPr>
            <p:spPr>
              <a:xfrm>
                <a:off x="4186379" y="4172508"/>
                <a:ext cx="857927" cy="307777"/>
              </a:xfrm>
              <a:prstGeom prst="rect">
                <a:avLst/>
              </a:prstGeom>
              <a:blipFill>
                <a:blip r:embed="rId15"/>
                <a:stretch>
                  <a:fillRect b="-4000"/>
                </a:stretch>
              </a:blipFill>
            </p:spPr>
            <p:txBody>
              <a:bodyPr/>
              <a:lstStyle/>
              <a:p>
                <a:r>
                  <a:rPr lang="en-TR">
                    <a:noFill/>
                  </a:rPr>
                  <a:t> </a:t>
                </a:r>
              </a:p>
            </p:txBody>
          </p:sp>
        </mc:Fallback>
      </mc:AlternateContent>
      <p:cxnSp>
        <p:nvCxnSpPr>
          <p:cNvPr id="76" name="Straight Connector 75">
            <a:extLst>
              <a:ext uri="{FF2B5EF4-FFF2-40B4-BE49-F238E27FC236}">
                <a16:creationId xmlns:a16="http://schemas.microsoft.com/office/drawing/2014/main" id="{CEFE0AD4-E1F6-9544-805C-C951860E3679}"/>
              </a:ext>
            </a:extLst>
          </p:cNvPr>
          <p:cNvCxnSpPr>
            <a:cxnSpLocks/>
          </p:cNvCxnSpPr>
          <p:nvPr/>
        </p:nvCxnSpPr>
        <p:spPr>
          <a:xfrm>
            <a:off x="2237432" y="4604028"/>
            <a:ext cx="182587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87AFCD1C-F0F4-EF4F-A986-7E4556717858}"/>
              </a:ext>
            </a:extLst>
          </p:cNvPr>
          <p:cNvSpPr txBox="1"/>
          <p:nvPr/>
        </p:nvSpPr>
        <p:spPr>
          <a:xfrm>
            <a:off x="4031405" y="4531718"/>
            <a:ext cx="629530" cy="200055"/>
          </a:xfrm>
          <a:prstGeom prst="rect">
            <a:avLst/>
          </a:prstGeom>
          <a:noFill/>
        </p:spPr>
        <p:txBody>
          <a:bodyPr wrap="square" rtlCol="0">
            <a:spAutoFit/>
          </a:bodyPr>
          <a:lstStyle/>
          <a:p>
            <a:r>
              <a:rPr lang="en-US" sz="700" dirty="0">
                <a:solidFill>
                  <a:srgbClr val="00B050"/>
                </a:solidFill>
              </a:rPr>
              <a:t>TD target</a:t>
            </a:r>
            <a:endParaRPr lang="en-TR" sz="700" dirty="0">
              <a:solidFill>
                <a:srgbClr val="00B050"/>
              </a:solidFill>
            </a:endParaRPr>
          </a:p>
        </p:txBody>
      </p:sp>
      <p:cxnSp>
        <p:nvCxnSpPr>
          <p:cNvPr id="83" name="Straight Connector 82">
            <a:extLst>
              <a:ext uri="{FF2B5EF4-FFF2-40B4-BE49-F238E27FC236}">
                <a16:creationId xmlns:a16="http://schemas.microsoft.com/office/drawing/2014/main" id="{CE2C7B64-7FA0-ED41-BF9C-E42FB4513962}"/>
              </a:ext>
            </a:extLst>
          </p:cNvPr>
          <p:cNvCxnSpPr>
            <a:cxnSpLocks/>
          </p:cNvCxnSpPr>
          <p:nvPr/>
        </p:nvCxnSpPr>
        <p:spPr>
          <a:xfrm>
            <a:off x="2237432" y="4830070"/>
            <a:ext cx="2713907"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E4A3B828-3F45-4D45-9264-28A7597D5791}"/>
              </a:ext>
            </a:extLst>
          </p:cNvPr>
          <p:cNvSpPr txBox="1"/>
          <p:nvPr/>
        </p:nvSpPr>
        <p:spPr>
          <a:xfrm>
            <a:off x="4523178" y="4830070"/>
            <a:ext cx="629530" cy="200055"/>
          </a:xfrm>
          <a:prstGeom prst="rect">
            <a:avLst/>
          </a:prstGeom>
          <a:noFill/>
        </p:spPr>
        <p:txBody>
          <a:bodyPr wrap="square" rtlCol="0">
            <a:spAutoFit/>
          </a:bodyPr>
          <a:lstStyle/>
          <a:p>
            <a:r>
              <a:rPr lang="en-US" sz="700" dirty="0">
                <a:solidFill>
                  <a:srgbClr val="7030A0"/>
                </a:solidFill>
              </a:rPr>
              <a:t>TD error</a:t>
            </a:r>
            <a:endParaRPr lang="en-TR" sz="700" dirty="0">
              <a:solidFill>
                <a:srgbClr val="7030A0"/>
              </a:solidFill>
            </a:endParaRPr>
          </a:p>
        </p:txBody>
      </p:sp>
    </p:spTree>
    <p:extLst>
      <p:ext uri="{BB962C8B-B14F-4D97-AF65-F5344CB8AC3E}">
        <p14:creationId xmlns:p14="http://schemas.microsoft.com/office/powerpoint/2010/main" val="29594870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4DA70-3E39-6C4A-80F5-DC4C8CB3CA0D}"/>
              </a:ext>
            </a:extLst>
          </p:cNvPr>
          <p:cNvSpPr>
            <a:spLocks noGrp="1"/>
          </p:cNvSpPr>
          <p:nvPr>
            <p:ph type="title"/>
          </p:nvPr>
        </p:nvSpPr>
        <p:spPr/>
        <p:txBody>
          <a:bodyPr/>
          <a:lstStyle/>
          <a:p>
            <a:r>
              <a:rPr lang="ru-RU" dirty="0"/>
              <a:t>Функция ценности состояния-действия</a:t>
            </a:r>
            <a:endParaRPr lang="en-TR" dirty="0"/>
          </a:p>
        </p:txBody>
      </p:sp>
      <p:graphicFrame>
        <p:nvGraphicFramePr>
          <p:cNvPr id="4" name="Table 4">
            <a:extLst>
              <a:ext uri="{FF2B5EF4-FFF2-40B4-BE49-F238E27FC236}">
                <a16:creationId xmlns:a16="http://schemas.microsoft.com/office/drawing/2014/main" id="{59F32F17-3BEB-7149-AEEA-8B95D8D70DF3}"/>
              </a:ext>
            </a:extLst>
          </p:cNvPr>
          <p:cNvGraphicFramePr>
            <a:graphicFrameLocks noGrp="1"/>
          </p:cNvGraphicFramePr>
          <p:nvPr/>
        </p:nvGraphicFramePr>
        <p:xfrm>
          <a:off x="683241" y="1436644"/>
          <a:ext cx="2109055" cy="1854200"/>
        </p:xfrm>
        <a:graphic>
          <a:graphicData uri="http://schemas.openxmlformats.org/drawingml/2006/table">
            <a:tbl>
              <a:tblPr firstRow="1" bandRow="1">
                <a:tableStyleId>{9F59E00E-254B-42B5-9FED-D0DB1D54CBD8}</a:tableStyleId>
              </a:tblPr>
              <a:tblGrid>
                <a:gridCol w="421811">
                  <a:extLst>
                    <a:ext uri="{9D8B030D-6E8A-4147-A177-3AD203B41FA5}">
                      <a16:colId xmlns:a16="http://schemas.microsoft.com/office/drawing/2014/main" val="3722595887"/>
                    </a:ext>
                  </a:extLst>
                </a:gridCol>
                <a:gridCol w="421811">
                  <a:extLst>
                    <a:ext uri="{9D8B030D-6E8A-4147-A177-3AD203B41FA5}">
                      <a16:colId xmlns:a16="http://schemas.microsoft.com/office/drawing/2014/main" val="408206748"/>
                    </a:ext>
                  </a:extLst>
                </a:gridCol>
                <a:gridCol w="421811">
                  <a:extLst>
                    <a:ext uri="{9D8B030D-6E8A-4147-A177-3AD203B41FA5}">
                      <a16:colId xmlns:a16="http://schemas.microsoft.com/office/drawing/2014/main" val="1642578470"/>
                    </a:ext>
                  </a:extLst>
                </a:gridCol>
                <a:gridCol w="421811">
                  <a:extLst>
                    <a:ext uri="{9D8B030D-6E8A-4147-A177-3AD203B41FA5}">
                      <a16:colId xmlns:a16="http://schemas.microsoft.com/office/drawing/2014/main" val="77006586"/>
                    </a:ext>
                  </a:extLst>
                </a:gridCol>
                <a:gridCol w="421811">
                  <a:extLst>
                    <a:ext uri="{9D8B030D-6E8A-4147-A177-3AD203B41FA5}">
                      <a16:colId xmlns:a16="http://schemas.microsoft.com/office/drawing/2014/main" val="2039500422"/>
                    </a:ext>
                  </a:extLst>
                </a:gridCol>
              </a:tblGrid>
              <a:tr h="370840">
                <a:tc>
                  <a:txBody>
                    <a:bodyPr/>
                    <a:lstStyle/>
                    <a:p>
                      <a:pPr algn="ctr"/>
                      <a:endParaRPr lang="en-TR" sz="800" dirty="0"/>
                    </a:p>
                  </a:txBody>
                  <a:tcPr anchor="ctr">
                    <a:solidFill>
                      <a:srgbClr val="002060"/>
                    </a:solidFill>
                  </a:tcPr>
                </a:tc>
                <a:tc>
                  <a:txBody>
                    <a:bodyPr/>
                    <a:lstStyle/>
                    <a:p>
                      <a:pPr algn="ctr"/>
                      <a:endParaRPr lang="en-TR" sz="800" dirty="0"/>
                    </a:p>
                  </a:txBody>
                  <a:tcPr anchor="ctr">
                    <a:solidFill>
                      <a:srgbClr val="002060"/>
                    </a:solidFill>
                  </a:tcPr>
                </a:tc>
                <a:tc>
                  <a:txBody>
                    <a:bodyPr/>
                    <a:lstStyle/>
                    <a:p>
                      <a:pPr algn="ctr"/>
                      <a:endParaRPr lang="en-TR" sz="800" dirty="0"/>
                    </a:p>
                  </a:txBody>
                  <a:tcPr anchor="ctr">
                    <a:solidFill>
                      <a:srgbClr val="002060"/>
                    </a:solidFill>
                  </a:tcPr>
                </a:tc>
                <a:tc>
                  <a:txBody>
                    <a:bodyPr/>
                    <a:lstStyle/>
                    <a:p>
                      <a:pPr algn="ctr"/>
                      <a:endParaRPr lang="en-TR" sz="800" dirty="0"/>
                    </a:p>
                  </a:txBody>
                  <a:tcPr anchor="ctr">
                    <a:solidFill>
                      <a:srgbClr val="002060"/>
                    </a:solidFill>
                  </a:tcPr>
                </a:tc>
                <a:tc>
                  <a:txBody>
                    <a:bodyPr/>
                    <a:lstStyle/>
                    <a:p>
                      <a:pPr algn="ctr"/>
                      <a:endParaRPr lang="en-TR" sz="800" dirty="0"/>
                    </a:p>
                  </a:txBody>
                  <a:tcPr anchor="ctr">
                    <a:solidFill>
                      <a:srgbClr val="002060"/>
                    </a:solidFill>
                  </a:tcPr>
                </a:tc>
                <a:extLst>
                  <a:ext uri="{0D108BD9-81ED-4DB2-BD59-A6C34878D82A}">
                    <a16:rowId xmlns:a16="http://schemas.microsoft.com/office/drawing/2014/main" val="1195693291"/>
                  </a:ext>
                </a:extLst>
              </a:tr>
              <a:tr h="370840">
                <a:tc>
                  <a:txBody>
                    <a:bodyPr/>
                    <a:lstStyle/>
                    <a:p>
                      <a:pPr algn="r">
                        <a:lnSpc>
                          <a:spcPct val="100000"/>
                        </a:lnSpc>
                      </a:pPr>
                      <a:r>
                        <a:rPr lang="en-TR" sz="800" b="1" dirty="0"/>
                        <a:t>-7</a:t>
                      </a:r>
                    </a:p>
                  </a:txBody>
                  <a:tcPr marR="36000" anchor="ctr"/>
                </a:tc>
                <a:tc>
                  <a:txBody>
                    <a:bodyPr/>
                    <a:lstStyle/>
                    <a:p>
                      <a:pPr algn="r">
                        <a:lnSpc>
                          <a:spcPct val="100000"/>
                        </a:lnSpc>
                      </a:pPr>
                      <a:r>
                        <a:rPr lang="en-TR" sz="800" b="1" dirty="0"/>
                        <a:t>-6</a:t>
                      </a:r>
                    </a:p>
                  </a:txBody>
                  <a:tcPr marR="36000" anchor="ctr"/>
                </a:tc>
                <a:tc>
                  <a:txBody>
                    <a:bodyPr/>
                    <a:lstStyle/>
                    <a:p>
                      <a:pPr algn="r">
                        <a:lnSpc>
                          <a:spcPct val="100000"/>
                        </a:lnSpc>
                      </a:pPr>
                      <a:r>
                        <a:rPr lang="en-TR" sz="800" b="1" dirty="0"/>
                        <a:t>-5</a:t>
                      </a:r>
                    </a:p>
                  </a:txBody>
                  <a:tcPr marR="36000" anchor="ctr"/>
                </a:tc>
                <a:tc>
                  <a:txBody>
                    <a:bodyPr/>
                    <a:lstStyle/>
                    <a:p>
                      <a:pPr algn="ctr"/>
                      <a:r>
                        <a:rPr lang="en-TR" sz="800" b="1" dirty="0"/>
                        <a:t>-4</a:t>
                      </a:r>
                    </a:p>
                  </a:txBody>
                  <a:tcPr marB="0" anchor="b"/>
                </a:tc>
                <a:tc>
                  <a:txBody>
                    <a:bodyPr/>
                    <a:lstStyle/>
                    <a:p>
                      <a:pPr algn="ctr"/>
                      <a:endParaRPr lang="en-TR" sz="800" b="1" dirty="0"/>
                    </a:p>
                  </a:txBody>
                  <a:tcPr anchor="ctr">
                    <a:solidFill>
                      <a:srgbClr val="002060"/>
                    </a:solidFill>
                  </a:tcPr>
                </a:tc>
                <a:extLst>
                  <a:ext uri="{0D108BD9-81ED-4DB2-BD59-A6C34878D82A}">
                    <a16:rowId xmlns:a16="http://schemas.microsoft.com/office/drawing/2014/main" val="307736625"/>
                  </a:ext>
                </a:extLst>
              </a:tr>
              <a:tr h="370840">
                <a:tc>
                  <a:txBody>
                    <a:bodyPr/>
                    <a:lstStyle/>
                    <a:p>
                      <a:pPr algn="ctr"/>
                      <a:endParaRPr lang="en-TR" sz="800" b="1" dirty="0"/>
                    </a:p>
                  </a:txBody>
                  <a:tcPr anchor="ctr">
                    <a:solidFill>
                      <a:srgbClr val="002060"/>
                    </a:solidFill>
                  </a:tcPr>
                </a:tc>
                <a:tc>
                  <a:txBody>
                    <a:bodyPr/>
                    <a:lstStyle/>
                    <a:p>
                      <a:pPr algn="ctr"/>
                      <a:r>
                        <a:rPr lang="en-TR" sz="800" b="1" dirty="0"/>
                        <a:t>-7</a:t>
                      </a:r>
                    </a:p>
                  </a:txBody>
                  <a:tcPr marT="0"/>
                </a:tc>
                <a:tc>
                  <a:txBody>
                    <a:bodyPr/>
                    <a:lstStyle/>
                    <a:p>
                      <a:pPr algn="ctr"/>
                      <a:endParaRPr lang="en-TR" sz="800" b="1" dirty="0"/>
                    </a:p>
                  </a:txBody>
                  <a:tcPr anchor="ctr">
                    <a:solidFill>
                      <a:srgbClr val="002060"/>
                    </a:solidFill>
                  </a:tcPr>
                </a:tc>
                <a:tc>
                  <a:txBody>
                    <a:bodyPr/>
                    <a:lstStyle/>
                    <a:p>
                      <a:pPr algn="ctr"/>
                      <a:r>
                        <a:rPr lang="en-TR" sz="800" b="1" dirty="0"/>
                        <a:t>-3</a:t>
                      </a:r>
                    </a:p>
                  </a:txBody>
                  <a:tcPr marB="0" anchor="b"/>
                </a:tc>
                <a:tc>
                  <a:txBody>
                    <a:bodyPr/>
                    <a:lstStyle/>
                    <a:p>
                      <a:pPr algn="ctr"/>
                      <a:endParaRPr lang="en-TR" sz="800" b="1" dirty="0"/>
                    </a:p>
                  </a:txBody>
                  <a:tcPr anchor="ctr">
                    <a:solidFill>
                      <a:srgbClr val="002060"/>
                    </a:solidFill>
                  </a:tcPr>
                </a:tc>
                <a:extLst>
                  <a:ext uri="{0D108BD9-81ED-4DB2-BD59-A6C34878D82A}">
                    <a16:rowId xmlns:a16="http://schemas.microsoft.com/office/drawing/2014/main" val="2079523752"/>
                  </a:ext>
                </a:extLst>
              </a:tr>
              <a:tr h="370840">
                <a:tc>
                  <a:txBody>
                    <a:bodyPr/>
                    <a:lstStyle/>
                    <a:p>
                      <a:pPr algn="ctr"/>
                      <a:endParaRPr lang="en-TR" sz="800" b="1" dirty="0"/>
                    </a:p>
                  </a:txBody>
                  <a:tcPr anchor="ctr">
                    <a:solidFill>
                      <a:srgbClr val="002060"/>
                    </a:solidFill>
                  </a:tcPr>
                </a:tc>
                <a:tc>
                  <a:txBody>
                    <a:bodyPr/>
                    <a:lstStyle/>
                    <a:p>
                      <a:pPr algn="ctr"/>
                      <a:r>
                        <a:rPr lang="en-TR" sz="800" b="1" dirty="0"/>
                        <a:t>-8</a:t>
                      </a:r>
                    </a:p>
                  </a:txBody>
                  <a:tcPr marT="0"/>
                </a:tc>
                <a:tc>
                  <a:txBody>
                    <a:bodyPr/>
                    <a:lstStyle/>
                    <a:p>
                      <a:pPr algn="ctr"/>
                      <a:endParaRPr lang="en-TR" sz="800" b="1" dirty="0"/>
                    </a:p>
                  </a:txBody>
                  <a:tcPr anchor="ctr">
                    <a:solidFill>
                      <a:srgbClr val="002060"/>
                    </a:solidFill>
                  </a:tcPr>
                </a:tc>
                <a:tc>
                  <a:txBody>
                    <a:bodyPr/>
                    <a:lstStyle/>
                    <a:p>
                      <a:pPr algn="r"/>
                      <a:r>
                        <a:rPr lang="en-TR" sz="800" b="1" dirty="0"/>
                        <a:t>-2</a:t>
                      </a:r>
                    </a:p>
                  </a:txBody>
                  <a:tcPr marR="36000" anchor="ctr"/>
                </a:tc>
                <a:tc>
                  <a:txBody>
                    <a:bodyPr/>
                    <a:lstStyle/>
                    <a:p>
                      <a:pPr algn="r"/>
                      <a:r>
                        <a:rPr lang="en-TR" sz="800" b="1" dirty="0"/>
                        <a:t>-1</a:t>
                      </a:r>
                    </a:p>
                  </a:txBody>
                  <a:tcPr marR="36000" anchor="ctr"/>
                </a:tc>
                <a:extLst>
                  <a:ext uri="{0D108BD9-81ED-4DB2-BD59-A6C34878D82A}">
                    <a16:rowId xmlns:a16="http://schemas.microsoft.com/office/drawing/2014/main" val="2758370690"/>
                  </a:ext>
                </a:extLst>
              </a:tr>
              <a:tr h="370840">
                <a:tc>
                  <a:txBody>
                    <a:bodyPr/>
                    <a:lstStyle/>
                    <a:p>
                      <a:pPr algn="ctr"/>
                      <a:endParaRPr lang="en-TR" sz="800" b="1" dirty="0"/>
                    </a:p>
                  </a:txBody>
                  <a:tcPr anchor="ctr">
                    <a:solidFill>
                      <a:srgbClr val="002060"/>
                    </a:solidFill>
                  </a:tcPr>
                </a:tc>
                <a:tc>
                  <a:txBody>
                    <a:bodyPr/>
                    <a:lstStyle/>
                    <a:p>
                      <a:pPr algn="ctr"/>
                      <a:r>
                        <a:rPr lang="en-TR" sz="800" b="1" dirty="0"/>
                        <a:t>-9</a:t>
                      </a:r>
                    </a:p>
                  </a:txBody>
                  <a:tcPr marT="0"/>
                </a:tc>
                <a:tc>
                  <a:txBody>
                    <a:bodyPr/>
                    <a:lstStyle/>
                    <a:p>
                      <a:pPr algn="ctr"/>
                      <a:endParaRPr lang="en-TR" sz="800" b="1" dirty="0"/>
                    </a:p>
                  </a:txBody>
                  <a:tcPr anchor="ctr">
                    <a:solidFill>
                      <a:srgbClr val="002060"/>
                    </a:solidFill>
                  </a:tcPr>
                </a:tc>
                <a:tc>
                  <a:txBody>
                    <a:bodyPr/>
                    <a:lstStyle/>
                    <a:p>
                      <a:pPr algn="ctr"/>
                      <a:endParaRPr lang="en-TR" sz="800" b="1" dirty="0"/>
                    </a:p>
                  </a:txBody>
                  <a:tcPr anchor="ctr">
                    <a:solidFill>
                      <a:srgbClr val="002060"/>
                    </a:solidFill>
                  </a:tcPr>
                </a:tc>
                <a:tc>
                  <a:txBody>
                    <a:bodyPr/>
                    <a:lstStyle/>
                    <a:p>
                      <a:pPr algn="ctr"/>
                      <a:endParaRPr lang="en-TR" sz="800" b="1" dirty="0"/>
                    </a:p>
                  </a:txBody>
                  <a:tcPr anchor="ctr">
                    <a:solidFill>
                      <a:srgbClr val="002060"/>
                    </a:solidFill>
                  </a:tcPr>
                </a:tc>
                <a:extLst>
                  <a:ext uri="{0D108BD9-81ED-4DB2-BD59-A6C34878D82A}">
                    <a16:rowId xmlns:a16="http://schemas.microsoft.com/office/drawing/2014/main" val="4275245065"/>
                  </a:ext>
                </a:extLst>
              </a:tr>
            </a:tbl>
          </a:graphicData>
        </a:graphic>
      </p:graphicFrame>
      <p:pic>
        <p:nvPicPr>
          <p:cNvPr id="6" name="Picture 5">
            <a:extLst>
              <a:ext uri="{FF2B5EF4-FFF2-40B4-BE49-F238E27FC236}">
                <a16:creationId xmlns:a16="http://schemas.microsoft.com/office/drawing/2014/main" id="{11EC241C-0460-DE40-B9A1-BBAADF9C4060}"/>
              </a:ext>
            </a:extLst>
          </p:cNvPr>
          <p:cNvPicPr>
            <a:picLocks noChangeAspect="1"/>
          </p:cNvPicPr>
          <p:nvPr/>
        </p:nvPicPr>
        <p:blipFill>
          <a:blip r:embed="rId2"/>
          <a:stretch>
            <a:fillRect/>
          </a:stretch>
        </p:blipFill>
        <p:spPr>
          <a:xfrm>
            <a:off x="320448" y="1804249"/>
            <a:ext cx="282457" cy="393530"/>
          </a:xfrm>
          <a:prstGeom prst="rect">
            <a:avLst/>
          </a:prstGeom>
        </p:spPr>
      </p:pic>
      <p:pic>
        <p:nvPicPr>
          <p:cNvPr id="8" name="Picture 7">
            <a:extLst>
              <a:ext uri="{FF2B5EF4-FFF2-40B4-BE49-F238E27FC236}">
                <a16:creationId xmlns:a16="http://schemas.microsoft.com/office/drawing/2014/main" id="{ED1F3B6E-FCD0-9042-B7EF-FEDA8CA0DD9D}"/>
              </a:ext>
            </a:extLst>
          </p:cNvPr>
          <p:cNvPicPr>
            <a:picLocks noChangeAspect="1"/>
          </p:cNvPicPr>
          <p:nvPr/>
        </p:nvPicPr>
        <p:blipFill>
          <a:blip r:embed="rId3"/>
          <a:stretch>
            <a:fillRect/>
          </a:stretch>
        </p:blipFill>
        <p:spPr>
          <a:xfrm>
            <a:off x="2798433" y="2547198"/>
            <a:ext cx="387010" cy="387010"/>
          </a:xfrm>
          <a:prstGeom prst="rect">
            <a:avLst/>
          </a:prstGeom>
        </p:spPr>
      </p:pic>
      <p:cxnSp>
        <p:nvCxnSpPr>
          <p:cNvPr id="58" name="Straight Connector 57">
            <a:extLst>
              <a:ext uri="{FF2B5EF4-FFF2-40B4-BE49-F238E27FC236}">
                <a16:creationId xmlns:a16="http://schemas.microsoft.com/office/drawing/2014/main" id="{A82445E7-A0E5-F04E-847C-6658174244BA}"/>
              </a:ext>
            </a:extLst>
          </p:cNvPr>
          <p:cNvCxnSpPr>
            <a:cxnSpLocks/>
          </p:cNvCxnSpPr>
          <p:nvPr/>
        </p:nvCxnSpPr>
        <p:spPr>
          <a:xfrm flipV="1">
            <a:off x="1110781" y="1804249"/>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BD96A57-FA5C-814D-A264-5A0542D84C0C}"/>
              </a:ext>
            </a:extLst>
          </p:cNvPr>
          <p:cNvCxnSpPr>
            <a:cxnSpLocks/>
          </p:cNvCxnSpPr>
          <p:nvPr/>
        </p:nvCxnSpPr>
        <p:spPr>
          <a:xfrm flipV="1">
            <a:off x="688250" y="1807424"/>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C27F89B-7B97-7544-B5B5-D48F9FFC0306}"/>
              </a:ext>
            </a:extLst>
          </p:cNvPr>
          <p:cNvCxnSpPr>
            <a:cxnSpLocks/>
          </p:cNvCxnSpPr>
          <p:nvPr/>
        </p:nvCxnSpPr>
        <p:spPr>
          <a:xfrm flipV="1">
            <a:off x="1104644" y="2174875"/>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BF715B1-EA11-8E44-BA0E-80753C64622F}"/>
              </a:ext>
            </a:extLst>
          </p:cNvPr>
          <p:cNvCxnSpPr>
            <a:cxnSpLocks/>
          </p:cNvCxnSpPr>
          <p:nvPr/>
        </p:nvCxnSpPr>
        <p:spPr>
          <a:xfrm flipV="1">
            <a:off x="1107819" y="2550721"/>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E7E6CBE-AC04-F049-A1F0-0A05B0BBB8D2}"/>
              </a:ext>
            </a:extLst>
          </p:cNvPr>
          <p:cNvCxnSpPr>
            <a:cxnSpLocks/>
          </p:cNvCxnSpPr>
          <p:nvPr/>
        </p:nvCxnSpPr>
        <p:spPr>
          <a:xfrm flipV="1">
            <a:off x="1104644" y="2920981"/>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8B7D798-AD9D-D546-97B5-EF03C015119C}"/>
              </a:ext>
            </a:extLst>
          </p:cNvPr>
          <p:cNvCxnSpPr>
            <a:cxnSpLocks/>
          </p:cNvCxnSpPr>
          <p:nvPr/>
        </p:nvCxnSpPr>
        <p:spPr>
          <a:xfrm flipV="1">
            <a:off x="1532746" y="1804249"/>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7BC47FA-AB7E-C348-888C-E92B9B1DB9C8}"/>
              </a:ext>
            </a:extLst>
          </p:cNvPr>
          <p:cNvCxnSpPr>
            <a:cxnSpLocks/>
          </p:cNvCxnSpPr>
          <p:nvPr/>
        </p:nvCxnSpPr>
        <p:spPr>
          <a:xfrm flipV="1">
            <a:off x="1954711" y="1804249"/>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4E39537-E51F-EA40-85F9-26AEF1DF0352}"/>
              </a:ext>
            </a:extLst>
          </p:cNvPr>
          <p:cNvCxnSpPr>
            <a:cxnSpLocks/>
          </p:cNvCxnSpPr>
          <p:nvPr/>
        </p:nvCxnSpPr>
        <p:spPr>
          <a:xfrm flipV="1">
            <a:off x="1951536" y="2181379"/>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ABBDD51-685E-F54D-A0B0-2244EDAA0F48}"/>
              </a:ext>
            </a:extLst>
          </p:cNvPr>
          <p:cNvCxnSpPr>
            <a:cxnSpLocks/>
          </p:cNvCxnSpPr>
          <p:nvPr/>
        </p:nvCxnSpPr>
        <p:spPr>
          <a:xfrm flipV="1">
            <a:off x="1954711" y="2550355"/>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84669A8-9D41-D74B-B8A3-1227416EF206}"/>
              </a:ext>
            </a:extLst>
          </p:cNvPr>
          <p:cNvCxnSpPr>
            <a:cxnSpLocks/>
          </p:cNvCxnSpPr>
          <p:nvPr/>
        </p:nvCxnSpPr>
        <p:spPr>
          <a:xfrm flipV="1">
            <a:off x="2379289" y="2548676"/>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8F154E5-56E0-C549-A4BD-89A5C45CC708}"/>
              </a:ext>
            </a:extLst>
          </p:cNvPr>
          <p:cNvCxnSpPr>
            <a:cxnSpLocks/>
          </p:cNvCxnSpPr>
          <p:nvPr/>
        </p:nvCxnSpPr>
        <p:spPr>
          <a:xfrm flipH="1" flipV="1">
            <a:off x="1951536" y="1804249"/>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9211530-F381-FE42-AE24-D560B2EB2344}"/>
              </a:ext>
            </a:extLst>
          </p:cNvPr>
          <p:cNvCxnSpPr>
            <a:cxnSpLocks/>
          </p:cNvCxnSpPr>
          <p:nvPr/>
        </p:nvCxnSpPr>
        <p:spPr>
          <a:xfrm flipH="1" flipV="1">
            <a:off x="1532184" y="1810753"/>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64196BD-686D-7E44-9A2D-549FE126B00D}"/>
              </a:ext>
            </a:extLst>
          </p:cNvPr>
          <p:cNvCxnSpPr>
            <a:cxnSpLocks/>
          </p:cNvCxnSpPr>
          <p:nvPr/>
        </p:nvCxnSpPr>
        <p:spPr>
          <a:xfrm flipH="1" flipV="1">
            <a:off x="1107606" y="1804403"/>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07B6FFB-4D9C-B244-B36E-2EA1B48346C7}"/>
              </a:ext>
            </a:extLst>
          </p:cNvPr>
          <p:cNvCxnSpPr>
            <a:cxnSpLocks/>
          </p:cNvCxnSpPr>
          <p:nvPr/>
        </p:nvCxnSpPr>
        <p:spPr>
          <a:xfrm flipH="1" flipV="1">
            <a:off x="1957886" y="2181379"/>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D95390C-BA2C-A54D-851B-7619444FE31C}"/>
              </a:ext>
            </a:extLst>
          </p:cNvPr>
          <p:cNvCxnSpPr>
            <a:cxnSpLocks/>
          </p:cNvCxnSpPr>
          <p:nvPr/>
        </p:nvCxnSpPr>
        <p:spPr>
          <a:xfrm flipH="1" flipV="1">
            <a:off x="1951536" y="2549592"/>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EB36F6-AF08-4A43-8C4B-FDFBA1CB61EC}"/>
              </a:ext>
            </a:extLst>
          </p:cNvPr>
          <p:cNvCxnSpPr>
            <a:cxnSpLocks/>
          </p:cNvCxnSpPr>
          <p:nvPr/>
        </p:nvCxnSpPr>
        <p:spPr>
          <a:xfrm flipH="1" flipV="1">
            <a:off x="2372939" y="2552005"/>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E3BF28B-D587-8F4C-9C62-20407AE975FE}"/>
              </a:ext>
            </a:extLst>
          </p:cNvPr>
          <p:cNvCxnSpPr>
            <a:cxnSpLocks/>
          </p:cNvCxnSpPr>
          <p:nvPr/>
        </p:nvCxnSpPr>
        <p:spPr>
          <a:xfrm flipH="1" flipV="1">
            <a:off x="1110994" y="2178966"/>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320BDFF-A13A-8B4E-A50A-30545A33ECE2}"/>
              </a:ext>
            </a:extLst>
          </p:cNvPr>
          <p:cNvCxnSpPr>
            <a:cxnSpLocks/>
          </p:cNvCxnSpPr>
          <p:nvPr/>
        </p:nvCxnSpPr>
        <p:spPr>
          <a:xfrm flipH="1" flipV="1">
            <a:off x="1099848" y="2552005"/>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4A80424-551C-EF4F-B8F8-ED6AD4E84C27}"/>
              </a:ext>
            </a:extLst>
          </p:cNvPr>
          <p:cNvCxnSpPr>
            <a:cxnSpLocks/>
          </p:cNvCxnSpPr>
          <p:nvPr/>
        </p:nvCxnSpPr>
        <p:spPr>
          <a:xfrm flipH="1" flipV="1">
            <a:off x="686918" y="1807424"/>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A4553E3-8698-984F-8098-7D781401B40E}"/>
              </a:ext>
            </a:extLst>
          </p:cNvPr>
          <p:cNvCxnSpPr>
            <a:cxnSpLocks/>
          </p:cNvCxnSpPr>
          <p:nvPr/>
        </p:nvCxnSpPr>
        <p:spPr>
          <a:xfrm flipH="1" flipV="1">
            <a:off x="1109926" y="2920295"/>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C5EEA12-B54C-3C43-A336-017532E3786D}"/>
                  </a:ext>
                </a:extLst>
              </p:cNvPr>
              <p:cNvSpPr txBox="1"/>
              <p:nvPr/>
            </p:nvSpPr>
            <p:spPr>
              <a:xfrm>
                <a:off x="3947375" y="1804249"/>
                <a:ext cx="380905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𝑄</m:t>
                          </m:r>
                        </m:e>
                        <m:sub>
                          <m:r>
                            <a:rPr lang="en-US" sz="2000" b="0" i="1" smtClean="0">
                              <a:latin typeface="Cambria Math" panose="02040503050406030204" pitchFamily="18" charset="0"/>
                            </a:rPr>
                            <m:t>𝜋</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r>
                            <a:rPr lang="en-US" sz="2000" b="0" i="1" smtClean="0">
                              <a:latin typeface="Cambria Math" panose="02040503050406030204" pitchFamily="18" charset="0"/>
                            </a:rPr>
                            <m:t>, </m:t>
                          </m:r>
                          <m:r>
                            <a:rPr lang="en-US" sz="2000" b="0" i="1" smtClean="0">
                              <a:latin typeface="Cambria Math" panose="02040503050406030204" pitchFamily="18" charset="0"/>
                            </a:rPr>
                            <m:t>𝑎</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𝔼</m:t>
                          </m:r>
                        </m:e>
                        <m:sub>
                          <m:r>
                            <a:rPr lang="en-US" sz="2000" b="0" i="1" smtClean="0">
                              <a:latin typeface="Cambria Math" panose="02040503050406030204" pitchFamily="18" charset="0"/>
                            </a:rPr>
                            <m:t>𝜋</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oMath>
                  </m:oMathPara>
                </a14:m>
                <a:endParaRPr lang="en-TR" sz="2000" dirty="0"/>
              </a:p>
            </p:txBody>
          </p:sp>
        </mc:Choice>
        <mc:Fallback xmlns="">
          <p:sp>
            <p:nvSpPr>
              <p:cNvPr id="19" name="TextBox 18">
                <a:extLst>
                  <a:ext uri="{FF2B5EF4-FFF2-40B4-BE49-F238E27FC236}">
                    <a16:creationId xmlns:a16="http://schemas.microsoft.com/office/drawing/2014/main" id="{FC5EEA12-B54C-3C43-A336-017532E3786D}"/>
                  </a:ext>
                </a:extLst>
              </p:cNvPr>
              <p:cNvSpPr txBox="1">
                <a:spLocks noRot="1" noChangeAspect="1" noMove="1" noResize="1" noEditPoints="1" noAdjustHandles="1" noChangeArrowheads="1" noChangeShapeType="1" noTextEdit="1"/>
              </p:cNvSpPr>
              <p:nvPr/>
            </p:nvSpPr>
            <p:spPr>
              <a:xfrm>
                <a:off x="3947375" y="1804249"/>
                <a:ext cx="3809056" cy="400110"/>
              </a:xfrm>
              <a:prstGeom prst="rect">
                <a:avLst/>
              </a:prstGeom>
              <a:blipFill>
                <a:blip r:embed="rId4"/>
                <a:stretch>
                  <a:fillRect b="-15625"/>
                </a:stretch>
              </a:blipFill>
            </p:spPr>
            <p:txBody>
              <a:bodyPr/>
              <a:lstStyle/>
              <a:p>
                <a:r>
                  <a:rPr lang="en-TR">
                    <a:noFill/>
                  </a:rPr>
                  <a:t> </a:t>
                </a:r>
              </a:p>
            </p:txBody>
          </p:sp>
        </mc:Fallback>
      </mc:AlternateContent>
      <p:cxnSp>
        <p:nvCxnSpPr>
          <p:cNvPr id="96" name="Straight Connector 95">
            <a:extLst>
              <a:ext uri="{FF2B5EF4-FFF2-40B4-BE49-F238E27FC236}">
                <a16:creationId xmlns:a16="http://schemas.microsoft.com/office/drawing/2014/main" id="{FC762BA6-52F6-2E4B-B3C9-FF5A6AF9D2E6}"/>
              </a:ext>
            </a:extLst>
          </p:cNvPr>
          <p:cNvCxnSpPr>
            <a:cxnSpLocks/>
          </p:cNvCxnSpPr>
          <p:nvPr/>
        </p:nvCxnSpPr>
        <p:spPr>
          <a:xfrm>
            <a:off x="4190690" y="2211630"/>
            <a:ext cx="671992" cy="0"/>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E002C2B7-5A16-E041-901E-60132DA60B1B}"/>
                  </a:ext>
                </a:extLst>
              </p:cNvPr>
              <p:cNvSpPr txBox="1"/>
              <p:nvPr/>
            </p:nvSpPr>
            <p:spPr>
              <a:xfrm>
                <a:off x="3730944" y="2242047"/>
                <a:ext cx="1366849" cy="369332"/>
              </a:xfrm>
              <a:prstGeom prst="rect">
                <a:avLst/>
              </a:prstGeom>
              <a:noFill/>
            </p:spPr>
            <p:txBody>
              <a:bodyPr wrap="none" rtlCol="0">
                <a:spAutoFit/>
              </a:bodyPr>
              <a:lstStyle/>
              <a:p>
                <a:r>
                  <a:rPr lang="ru-RU" sz="900" dirty="0">
                    <a:solidFill>
                      <a:schemeClr val="accent1">
                        <a:lumMod val="50000"/>
                      </a:schemeClr>
                    </a:solidFill>
                  </a:rPr>
                  <a:t>Ценность состояния</a:t>
                </a:r>
                <a:r>
                  <a:rPr lang="en-US" sz="900" dirty="0">
                    <a:solidFill>
                      <a:schemeClr val="accent1">
                        <a:lumMod val="50000"/>
                      </a:schemeClr>
                    </a:solidFill>
                  </a:rPr>
                  <a:t> </a:t>
                </a:r>
                <a14:m>
                  <m:oMath xmlns:m="http://schemas.openxmlformats.org/officeDocument/2006/math">
                    <m:r>
                      <a:rPr lang="en-US" sz="900" b="0" i="1" smtClean="0">
                        <a:solidFill>
                          <a:schemeClr val="accent1">
                            <a:lumMod val="50000"/>
                          </a:schemeClr>
                        </a:solidFill>
                        <a:latin typeface="Cambria Math" panose="02040503050406030204" pitchFamily="18" charset="0"/>
                      </a:rPr>
                      <m:t>𝑠</m:t>
                    </m:r>
                  </m:oMath>
                </a14:m>
                <a:br>
                  <a:rPr lang="ru-RU" sz="900" dirty="0">
                    <a:solidFill>
                      <a:schemeClr val="accent1">
                        <a:lumMod val="50000"/>
                      </a:schemeClr>
                    </a:solidFill>
                  </a:rPr>
                </a:br>
                <a:r>
                  <a:rPr lang="ru-RU" sz="900" dirty="0">
                    <a:solidFill>
                      <a:schemeClr val="accent1">
                        <a:lumMod val="50000"/>
                      </a:schemeClr>
                    </a:solidFill>
                  </a:rPr>
                  <a:t>при действии </a:t>
                </a:r>
                <a14:m>
                  <m:oMath xmlns:m="http://schemas.openxmlformats.org/officeDocument/2006/math">
                    <m:r>
                      <a:rPr lang="en-US" sz="900" b="0" i="1" smtClean="0">
                        <a:solidFill>
                          <a:schemeClr val="accent1">
                            <a:lumMod val="50000"/>
                          </a:schemeClr>
                        </a:solidFill>
                        <a:latin typeface="Cambria Math" panose="02040503050406030204" pitchFamily="18" charset="0"/>
                      </a:rPr>
                      <m:t>𝑎</m:t>
                    </m:r>
                  </m:oMath>
                </a14:m>
                <a:r>
                  <a:rPr lang="ru-RU" sz="900" dirty="0">
                    <a:solidFill>
                      <a:schemeClr val="accent1">
                        <a:lumMod val="50000"/>
                      </a:schemeClr>
                    </a:solidFill>
                  </a:rPr>
                  <a:t> </a:t>
                </a:r>
                <a:endParaRPr lang="en-TR" sz="900" dirty="0">
                  <a:solidFill>
                    <a:schemeClr val="accent1">
                      <a:lumMod val="50000"/>
                    </a:schemeClr>
                  </a:solidFill>
                </a:endParaRPr>
              </a:p>
            </p:txBody>
          </p:sp>
        </mc:Choice>
        <mc:Fallback xmlns="">
          <p:sp>
            <p:nvSpPr>
              <p:cNvPr id="97" name="TextBox 96">
                <a:extLst>
                  <a:ext uri="{FF2B5EF4-FFF2-40B4-BE49-F238E27FC236}">
                    <a16:creationId xmlns:a16="http://schemas.microsoft.com/office/drawing/2014/main" id="{E002C2B7-5A16-E041-901E-60132DA60B1B}"/>
                  </a:ext>
                </a:extLst>
              </p:cNvPr>
              <p:cNvSpPr txBox="1">
                <a:spLocks noRot="1" noChangeAspect="1" noMove="1" noResize="1" noEditPoints="1" noAdjustHandles="1" noChangeArrowheads="1" noChangeShapeType="1" noTextEdit="1"/>
              </p:cNvSpPr>
              <p:nvPr/>
            </p:nvSpPr>
            <p:spPr>
              <a:xfrm>
                <a:off x="3730944" y="2242047"/>
                <a:ext cx="1366849" cy="369332"/>
              </a:xfrm>
              <a:prstGeom prst="rect">
                <a:avLst/>
              </a:prstGeom>
              <a:blipFill>
                <a:blip r:embed="rId5"/>
                <a:stretch>
                  <a:fillRect b="-6667"/>
                </a:stretch>
              </a:blipFill>
            </p:spPr>
            <p:txBody>
              <a:bodyPr/>
              <a:lstStyle/>
              <a:p>
                <a:r>
                  <a:rPr lang="en-TR">
                    <a:noFill/>
                  </a:rPr>
                  <a:t> </a:t>
                </a:r>
              </a:p>
            </p:txBody>
          </p:sp>
        </mc:Fallback>
      </mc:AlternateContent>
      <p:cxnSp>
        <p:nvCxnSpPr>
          <p:cNvPr id="98" name="Straight Connector 97">
            <a:extLst>
              <a:ext uri="{FF2B5EF4-FFF2-40B4-BE49-F238E27FC236}">
                <a16:creationId xmlns:a16="http://schemas.microsoft.com/office/drawing/2014/main" id="{A433BD58-E104-914D-891F-ED237A6FB990}"/>
              </a:ext>
            </a:extLst>
          </p:cNvPr>
          <p:cNvCxnSpPr>
            <a:cxnSpLocks/>
          </p:cNvCxnSpPr>
          <p:nvPr/>
        </p:nvCxnSpPr>
        <p:spPr>
          <a:xfrm flipV="1">
            <a:off x="5243615" y="2204359"/>
            <a:ext cx="704878" cy="727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18931A52-EF28-CC42-AD2B-424CE35BBAB9}"/>
              </a:ext>
            </a:extLst>
          </p:cNvPr>
          <p:cNvSpPr txBox="1"/>
          <p:nvPr/>
        </p:nvSpPr>
        <p:spPr>
          <a:xfrm>
            <a:off x="4703373" y="2444196"/>
            <a:ext cx="1781257" cy="230832"/>
          </a:xfrm>
          <a:prstGeom prst="rect">
            <a:avLst/>
          </a:prstGeom>
          <a:noFill/>
        </p:spPr>
        <p:txBody>
          <a:bodyPr wrap="none" rtlCol="0">
            <a:spAutoFit/>
          </a:bodyPr>
          <a:lstStyle/>
          <a:p>
            <a:r>
              <a:rPr lang="ru-RU" sz="900" dirty="0">
                <a:solidFill>
                  <a:srgbClr val="00B050"/>
                </a:solidFill>
              </a:rPr>
              <a:t>Ожидаемая будущая награда</a:t>
            </a:r>
            <a:endParaRPr lang="en-TR" sz="900" dirty="0">
              <a:solidFill>
                <a:srgbClr val="00B050"/>
              </a:solidFill>
            </a:endParaRPr>
          </a:p>
        </p:txBody>
      </p:sp>
      <p:cxnSp>
        <p:nvCxnSpPr>
          <p:cNvPr id="100" name="Straight Connector 99">
            <a:extLst>
              <a:ext uri="{FF2B5EF4-FFF2-40B4-BE49-F238E27FC236}">
                <a16:creationId xmlns:a16="http://schemas.microsoft.com/office/drawing/2014/main" id="{4EF6B89A-244E-F24F-BF0A-9CC11B3D1682}"/>
              </a:ext>
            </a:extLst>
          </p:cNvPr>
          <p:cNvCxnSpPr>
            <a:cxnSpLocks/>
          </p:cNvCxnSpPr>
          <p:nvPr/>
        </p:nvCxnSpPr>
        <p:spPr>
          <a:xfrm flipV="1">
            <a:off x="5423697" y="2210798"/>
            <a:ext cx="15343" cy="26100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E0CE2A8-84EA-7346-9BBA-07C298467E58}"/>
              </a:ext>
            </a:extLst>
          </p:cNvPr>
          <p:cNvCxnSpPr>
            <a:cxnSpLocks/>
          </p:cNvCxnSpPr>
          <p:nvPr/>
        </p:nvCxnSpPr>
        <p:spPr>
          <a:xfrm flipV="1">
            <a:off x="6004681" y="2204359"/>
            <a:ext cx="1617472" cy="5356"/>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BDF9B183-4FCB-CC4E-BD6D-4EC1861E1EEC}"/>
                  </a:ext>
                </a:extLst>
              </p:cNvPr>
              <p:cNvSpPr txBox="1"/>
              <p:nvPr/>
            </p:nvSpPr>
            <p:spPr>
              <a:xfrm>
                <a:off x="6644160" y="2243847"/>
                <a:ext cx="1977208" cy="369332"/>
              </a:xfrm>
              <a:prstGeom prst="rect">
                <a:avLst/>
              </a:prstGeom>
              <a:noFill/>
            </p:spPr>
            <p:txBody>
              <a:bodyPr wrap="none" rtlCol="0">
                <a:spAutoFit/>
              </a:bodyPr>
              <a:lstStyle/>
              <a:p>
                <a:r>
                  <a:rPr lang="ru-RU" sz="900" dirty="0">
                    <a:solidFill>
                      <a:schemeClr val="accent4">
                        <a:lumMod val="75000"/>
                      </a:schemeClr>
                    </a:solidFill>
                  </a:rPr>
                  <a:t>При условии начала из</a:t>
                </a:r>
              </a:p>
              <a:p>
                <a:r>
                  <a:rPr lang="ru-RU" sz="900" dirty="0">
                    <a:solidFill>
                      <a:schemeClr val="accent4">
                        <a:lumMod val="75000"/>
                      </a:schemeClr>
                    </a:solidFill>
                  </a:rPr>
                  <a:t>состояния </a:t>
                </a:r>
                <a14:m>
                  <m:oMath xmlns:m="http://schemas.openxmlformats.org/officeDocument/2006/math">
                    <m:r>
                      <a:rPr lang="en-US" sz="900" b="0" i="1" smtClean="0">
                        <a:solidFill>
                          <a:schemeClr val="accent4">
                            <a:lumMod val="75000"/>
                          </a:schemeClr>
                        </a:solidFill>
                        <a:latin typeface="Cambria Math" panose="02040503050406030204" pitchFamily="18" charset="0"/>
                      </a:rPr>
                      <m:t>𝑠</m:t>
                    </m:r>
                  </m:oMath>
                </a14:m>
                <a:r>
                  <a:rPr lang="en-TR" sz="900" dirty="0">
                    <a:solidFill>
                      <a:schemeClr val="accent4">
                        <a:lumMod val="75000"/>
                      </a:schemeClr>
                    </a:solidFill>
                  </a:rPr>
                  <a:t> </a:t>
                </a:r>
                <a:r>
                  <a:rPr lang="ru-RU" sz="900" dirty="0">
                    <a:solidFill>
                      <a:schemeClr val="accent4">
                        <a:lumMod val="75000"/>
                      </a:schemeClr>
                    </a:solidFill>
                  </a:rPr>
                  <a:t>и выбора действия </a:t>
                </a:r>
                <a14:m>
                  <m:oMath xmlns:m="http://schemas.openxmlformats.org/officeDocument/2006/math">
                    <m:r>
                      <a:rPr lang="en-US" sz="900" b="0" i="1" smtClean="0">
                        <a:solidFill>
                          <a:schemeClr val="accent4">
                            <a:lumMod val="75000"/>
                          </a:schemeClr>
                        </a:solidFill>
                        <a:latin typeface="Cambria Math" panose="02040503050406030204" pitchFamily="18" charset="0"/>
                      </a:rPr>
                      <m:t>𝑎</m:t>
                    </m:r>
                  </m:oMath>
                </a14:m>
                <a:endParaRPr lang="en-TR" sz="900" dirty="0">
                  <a:solidFill>
                    <a:schemeClr val="accent4">
                      <a:lumMod val="75000"/>
                    </a:schemeClr>
                  </a:solidFill>
                </a:endParaRPr>
              </a:p>
            </p:txBody>
          </p:sp>
        </mc:Choice>
        <mc:Fallback xmlns="">
          <p:sp>
            <p:nvSpPr>
              <p:cNvPr id="102" name="TextBox 101">
                <a:extLst>
                  <a:ext uri="{FF2B5EF4-FFF2-40B4-BE49-F238E27FC236}">
                    <a16:creationId xmlns:a16="http://schemas.microsoft.com/office/drawing/2014/main" id="{BDF9B183-4FCB-CC4E-BD6D-4EC1861E1EEC}"/>
                  </a:ext>
                </a:extLst>
              </p:cNvPr>
              <p:cNvSpPr txBox="1">
                <a:spLocks noRot="1" noChangeAspect="1" noMove="1" noResize="1" noEditPoints="1" noAdjustHandles="1" noChangeArrowheads="1" noChangeShapeType="1" noTextEdit="1"/>
              </p:cNvSpPr>
              <p:nvPr/>
            </p:nvSpPr>
            <p:spPr>
              <a:xfrm>
                <a:off x="6644160" y="2243847"/>
                <a:ext cx="1977208" cy="369332"/>
              </a:xfrm>
              <a:prstGeom prst="rect">
                <a:avLst/>
              </a:prstGeom>
              <a:blipFill>
                <a:blip r:embed="rId6"/>
                <a:stretch>
                  <a:fillRect b="-6667"/>
                </a:stretch>
              </a:blipFill>
            </p:spPr>
            <p:txBody>
              <a:bodyPr/>
              <a:lstStyle/>
              <a:p>
                <a:r>
                  <a:rPr lang="en-TR">
                    <a:noFill/>
                  </a:rPr>
                  <a:t> </a:t>
                </a:r>
              </a:p>
            </p:txBody>
          </p:sp>
        </mc:Fallback>
      </mc:AlternateContent>
      <p:sp>
        <p:nvSpPr>
          <p:cNvPr id="103" name="Rectangle 102">
            <a:extLst>
              <a:ext uri="{FF2B5EF4-FFF2-40B4-BE49-F238E27FC236}">
                <a16:creationId xmlns:a16="http://schemas.microsoft.com/office/drawing/2014/main" id="{14D3B35D-6E45-5C45-B9E2-9F4F17B1BF3D}"/>
              </a:ext>
            </a:extLst>
          </p:cNvPr>
          <p:cNvSpPr/>
          <p:nvPr/>
        </p:nvSpPr>
        <p:spPr>
          <a:xfrm>
            <a:off x="5435898" y="2017403"/>
            <a:ext cx="158104" cy="153889"/>
          </a:xfrm>
          <a:prstGeom prst="rect">
            <a:avLst/>
          </a:prstGeom>
          <a:noFill/>
          <a:ln w="12700">
            <a:solidFill>
              <a:srgbClr val="C0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R"/>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4C808900-0413-E74A-86BF-A28357305A8A}"/>
                  </a:ext>
                </a:extLst>
              </p:cNvPr>
              <p:cNvSpPr txBox="1"/>
              <p:nvPr/>
            </p:nvSpPr>
            <p:spPr>
              <a:xfrm>
                <a:off x="5118833" y="1305741"/>
                <a:ext cx="2226892" cy="369332"/>
              </a:xfrm>
              <a:prstGeom prst="rect">
                <a:avLst/>
              </a:prstGeom>
              <a:noFill/>
            </p:spPr>
            <p:txBody>
              <a:bodyPr wrap="none" rtlCol="0">
                <a:spAutoFit/>
              </a:bodyPr>
              <a:lstStyle/>
              <a:p>
                <a:r>
                  <a:rPr lang="ru-RU" sz="900" dirty="0">
                    <a:solidFill>
                      <a:srgbClr val="C00000"/>
                    </a:solidFill>
                  </a:rPr>
                  <a:t>В условиях, что действие выбирается</a:t>
                </a:r>
                <a:br>
                  <a:rPr lang="ru-RU" sz="900" dirty="0">
                    <a:solidFill>
                      <a:srgbClr val="C00000"/>
                    </a:solidFill>
                  </a:rPr>
                </a:br>
                <a:r>
                  <a:rPr lang="ru-RU" sz="900" dirty="0">
                    <a:solidFill>
                      <a:srgbClr val="C00000"/>
                    </a:solidFill>
                  </a:rPr>
                  <a:t>исходя из политики </a:t>
                </a:r>
                <a14:m>
                  <m:oMath xmlns:m="http://schemas.openxmlformats.org/officeDocument/2006/math">
                    <m:r>
                      <a:rPr lang="en-US" sz="900" b="0" i="1" smtClean="0">
                        <a:solidFill>
                          <a:srgbClr val="C00000"/>
                        </a:solidFill>
                        <a:latin typeface="Cambria Math" panose="02040503050406030204" pitchFamily="18" charset="0"/>
                      </a:rPr>
                      <m:t>𝜋</m:t>
                    </m:r>
                  </m:oMath>
                </a14:m>
                <a:endParaRPr lang="ru-RU" sz="900" dirty="0">
                  <a:solidFill>
                    <a:srgbClr val="C00000"/>
                  </a:solidFill>
                </a:endParaRPr>
              </a:p>
            </p:txBody>
          </p:sp>
        </mc:Choice>
        <mc:Fallback xmlns="">
          <p:sp>
            <p:nvSpPr>
              <p:cNvPr id="104" name="TextBox 103">
                <a:extLst>
                  <a:ext uri="{FF2B5EF4-FFF2-40B4-BE49-F238E27FC236}">
                    <a16:creationId xmlns:a16="http://schemas.microsoft.com/office/drawing/2014/main" id="{4C808900-0413-E74A-86BF-A28357305A8A}"/>
                  </a:ext>
                </a:extLst>
              </p:cNvPr>
              <p:cNvSpPr txBox="1">
                <a:spLocks noRot="1" noChangeAspect="1" noMove="1" noResize="1" noEditPoints="1" noAdjustHandles="1" noChangeArrowheads="1" noChangeShapeType="1" noTextEdit="1"/>
              </p:cNvSpPr>
              <p:nvPr/>
            </p:nvSpPr>
            <p:spPr>
              <a:xfrm>
                <a:off x="5118833" y="1305741"/>
                <a:ext cx="2226892" cy="369332"/>
              </a:xfrm>
              <a:prstGeom prst="rect">
                <a:avLst/>
              </a:prstGeom>
              <a:blipFill>
                <a:blip r:embed="rId7"/>
                <a:stretch>
                  <a:fillRect b="-6667"/>
                </a:stretch>
              </a:blipFill>
            </p:spPr>
            <p:txBody>
              <a:bodyPr/>
              <a:lstStyle/>
              <a:p>
                <a:r>
                  <a:rPr lang="en-TR">
                    <a:noFill/>
                  </a:rPr>
                  <a:t> </a:t>
                </a:r>
              </a:p>
            </p:txBody>
          </p:sp>
        </mc:Fallback>
      </mc:AlternateContent>
      <p:cxnSp>
        <p:nvCxnSpPr>
          <p:cNvPr id="105" name="Straight Connector 104">
            <a:extLst>
              <a:ext uri="{FF2B5EF4-FFF2-40B4-BE49-F238E27FC236}">
                <a16:creationId xmlns:a16="http://schemas.microsoft.com/office/drawing/2014/main" id="{72EF188D-7626-6E46-94C5-587DF7F4479F}"/>
              </a:ext>
            </a:extLst>
          </p:cNvPr>
          <p:cNvCxnSpPr>
            <a:cxnSpLocks/>
          </p:cNvCxnSpPr>
          <p:nvPr/>
        </p:nvCxnSpPr>
        <p:spPr>
          <a:xfrm flipV="1">
            <a:off x="5525985" y="1697337"/>
            <a:ext cx="0" cy="312151"/>
          </a:xfrm>
          <a:prstGeom prst="line">
            <a:avLst/>
          </a:prstGeom>
          <a:ln w="12700">
            <a:solidFill>
              <a:srgbClr val="C00000">
                <a:alpha val="50000"/>
              </a:srgb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AB44E446-A4AA-5E4B-B544-5A07F72BA31E}"/>
                  </a:ext>
                </a:extLst>
              </p:cNvPr>
              <p:cNvSpPr txBox="1"/>
              <p:nvPr/>
            </p:nvSpPr>
            <p:spPr>
              <a:xfrm>
                <a:off x="894317" y="3456000"/>
                <a:ext cx="7052122" cy="5468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𝑄</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𝑡</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𝑄</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𝑡</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𝛼</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𝛾</m:t>
                      </m:r>
                      <m:limLow>
                        <m:limLowPr>
                          <m:ctrlPr>
                            <a:rPr lang="en-US" sz="2000" b="0" i="1" smtClean="0">
                              <a:latin typeface="Cambria Math" panose="02040503050406030204" pitchFamily="18" charset="0"/>
                            </a:rPr>
                          </m:ctrlPr>
                        </m:limLowPr>
                        <m:e>
                          <m:r>
                            <m:rPr>
                              <m:sty m:val="p"/>
                            </m:rPr>
                            <a:rPr lang="en-US" sz="2000" b="0" i="0" smtClean="0">
                              <a:latin typeface="Cambria Math" panose="02040503050406030204" pitchFamily="18" charset="0"/>
                            </a:rPr>
                            <m:t>max</m:t>
                          </m:r>
                          <m:r>
                            <a:rPr lang="en-US" sz="2000" b="0" i="1" smtClean="0">
                              <a:latin typeface="Cambria Math" panose="02040503050406030204" pitchFamily="18" charset="0"/>
                            </a:rPr>
                            <m:t>𝑄</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𝑎</m:t>
                              </m:r>
                            </m:e>
                          </m:d>
                        </m:e>
                        <m:lim>
                          <m:r>
                            <a:rPr lang="en-US" sz="2000" b="0" i="1" smtClean="0">
                              <a:latin typeface="Cambria Math" panose="02040503050406030204" pitchFamily="18" charset="0"/>
                            </a:rPr>
                            <m:t>𝑎</m:t>
                          </m:r>
                        </m:lim>
                      </m:limLow>
                      <m:r>
                        <a:rPr lang="en-US" sz="2000" b="0" i="1" smtClean="0">
                          <a:latin typeface="Cambria Math" panose="02040503050406030204" pitchFamily="18" charset="0"/>
                        </a:rPr>
                        <m:t>−</m:t>
                      </m:r>
                      <m:r>
                        <a:rPr lang="en-US" sz="2000" b="0" i="1" smtClean="0">
                          <a:latin typeface="Cambria Math" panose="02040503050406030204" pitchFamily="18" charset="0"/>
                        </a:rPr>
                        <m:t>𝑄</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𝑡</m:t>
                              </m:r>
                            </m:sub>
                          </m:sSub>
                        </m:e>
                      </m:d>
                      <m:r>
                        <a:rPr lang="en-US" sz="2000" b="0" i="1" smtClean="0">
                          <a:latin typeface="Cambria Math" panose="02040503050406030204" pitchFamily="18" charset="0"/>
                        </a:rPr>
                        <m:t>] </m:t>
                      </m:r>
                    </m:oMath>
                  </m:oMathPara>
                </a14:m>
                <a:endParaRPr lang="en-TR" sz="2000" dirty="0"/>
              </a:p>
            </p:txBody>
          </p:sp>
        </mc:Choice>
        <mc:Fallback xmlns="">
          <p:sp>
            <p:nvSpPr>
              <p:cNvPr id="106" name="TextBox 105">
                <a:extLst>
                  <a:ext uri="{FF2B5EF4-FFF2-40B4-BE49-F238E27FC236}">
                    <a16:creationId xmlns:a16="http://schemas.microsoft.com/office/drawing/2014/main" id="{AB44E446-A4AA-5E4B-B544-5A07F72BA31E}"/>
                  </a:ext>
                </a:extLst>
              </p:cNvPr>
              <p:cNvSpPr txBox="1">
                <a:spLocks noRot="1" noChangeAspect="1" noMove="1" noResize="1" noEditPoints="1" noAdjustHandles="1" noChangeArrowheads="1" noChangeShapeType="1" noTextEdit="1"/>
              </p:cNvSpPr>
              <p:nvPr/>
            </p:nvSpPr>
            <p:spPr>
              <a:xfrm>
                <a:off x="894317" y="3456000"/>
                <a:ext cx="7052122" cy="546881"/>
              </a:xfrm>
              <a:prstGeom prst="rect">
                <a:avLst/>
              </a:prstGeom>
              <a:blipFill>
                <a:blip r:embed="rId8"/>
                <a:stretch>
                  <a:fillRect/>
                </a:stretch>
              </a:blipFill>
            </p:spPr>
            <p:txBody>
              <a:bodyPr/>
              <a:lstStyle/>
              <a:p>
                <a:r>
                  <a:rPr lang="en-TR">
                    <a:noFill/>
                  </a:rPr>
                  <a:t> </a:t>
                </a:r>
              </a:p>
            </p:txBody>
          </p:sp>
        </mc:Fallback>
      </mc:AlternateContent>
      <p:cxnSp>
        <p:nvCxnSpPr>
          <p:cNvPr id="107" name="Straight Connector 106">
            <a:extLst>
              <a:ext uri="{FF2B5EF4-FFF2-40B4-BE49-F238E27FC236}">
                <a16:creationId xmlns:a16="http://schemas.microsoft.com/office/drawing/2014/main" id="{64E5C9A3-418A-3D4F-976C-D6A7EF3E04B8}"/>
              </a:ext>
            </a:extLst>
          </p:cNvPr>
          <p:cNvCxnSpPr>
            <a:cxnSpLocks/>
          </p:cNvCxnSpPr>
          <p:nvPr/>
        </p:nvCxnSpPr>
        <p:spPr>
          <a:xfrm>
            <a:off x="1170458" y="3900975"/>
            <a:ext cx="568688"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4C224798-8AE2-DC43-AEE1-18DF81DF1338}"/>
                  </a:ext>
                </a:extLst>
              </p:cNvPr>
              <p:cNvSpPr txBox="1"/>
              <p:nvPr/>
            </p:nvSpPr>
            <p:spPr>
              <a:xfrm>
                <a:off x="993126" y="3921736"/>
                <a:ext cx="857927" cy="307777"/>
              </a:xfrm>
              <a:prstGeom prst="rect">
                <a:avLst/>
              </a:prstGeom>
              <a:noFill/>
            </p:spPr>
            <p:txBody>
              <a:bodyPr wrap="none" rtlCol="0">
                <a:spAutoFit/>
              </a:bodyPr>
              <a:lstStyle/>
              <a:p>
                <a:r>
                  <a:rPr lang="ru-RU" sz="700" dirty="0">
                    <a:solidFill>
                      <a:srgbClr val="00B050"/>
                    </a:solidFill>
                  </a:rPr>
                  <a:t>Новое значение</a:t>
                </a:r>
                <a:br>
                  <a:rPr lang="ru-RU" sz="700" dirty="0">
                    <a:solidFill>
                      <a:srgbClr val="00B050"/>
                    </a:solidFill>
                  </a:rPr>
                </a:br>
                <a:r>
                  <a:rPr lang="ru-RU" sz="700" dirty="0">
                    <a:solidFill>
                      <a:srgbClr val="00B050"/>
                    </a:solidFill>
                  </a:rPr>
                  <a:t>в состоянии </a:t>
                </a:r>
                <a14:m>
                  <m:oMath xmlns:m="http://schemas.openxmlformats.org/officeDocument/2006/math">
                    <m:r>
                      <a:rPr lang="en-US" sz="700" b="0" i="1" smtClean="0">
                        <a:solidFill>
                          <a:srgbClr val="00B050"/>
                        </a:solidFill>
                        <a:latin typeface="Cambria Math" panose="02040503050406030204" pitchFamily="18" charset="0"/>
                      </a:rPr>
                      <m:t>𝑡</m:t>
                    </m:r>
                  </m:oMath>
                </a14:m>
                <a:endParaRPr lang="en-TR" sz="700" dirty="0">
                  <a:solidFill>
                    <a:srgbClr val="00B050"/>
                  </a:solidFill>
                </a:endParaRPr>
              </a:p>
            </p:txBody>
          </p:sp>
        </mc:Choice>
        <mc:Fallback xmlns="">
          <p:sp>
            <p:nvSpPr>
              <p:cNvPr id="108" name="TextBox 107">
                <a:extLst>
                  <a:ext uri="{FF2B5EF4-FFF2-40B4-BE49-F238E27FC236}">
                    <a16:creationId xmlns:a16="http://schemas.microsoft.com/office/drawing/2014/main" id="{4C224798-8AE2-DC43-AEE1-18DF81DF1338}"/>
                  </a:ext>
                </a:extLst>
              </p:cNvPr>
              <p:cNvSpPr txBox="1">
                <a:spLocks noRot="1" noChangeAspect="1" noMove="1" noResize="1" noEditPoints="1" noAdjustHandles="1" noChangeArrowheads="1" noChangeShapeType="1" noTextEdit="1"/>
              </p:cNvSpPr>
              <p:nvPr/>
            </p:nvSpPr>
            <p:spPr>
              <a:xfrm>
                <a:off x="993126" y="3921736"/>
                <a:ext cx="857927" cy="307777"/>
              </a:xfrm>
              <a:prstGeom prst="rect">
                <a:avLst/>
              </a:prstGeom>
              <a:blipFill>
                <a:blip r:embed="rId9"/>
                <a:stretch>
                  <a:fillRect/>
                </a:stretch>
              </a:blipFill>
            </p:spPr>
            <p:txBody>
              <a:bodyPr/>
              <a:lstStyle/>
              <a:p>
                <a:r>
                  <a:rPr lang="en-TR">
                    <a:noFill/>
                  </a:rPr>
                  <a:t> </a:t>
                </a:r>
              </a:p>
            </p:txBody>
          </p:sp>
        </mc:Fallback>
      </mc:AlternateContent>
      <p:cxnSp>
        <p:nvCxnSpPr>
          <p:cNvPr id="109" name="Straight Connector 108">
            <a:extLst>
              <a:ext uri="{FF2B5EF4-FFF2-40B4-BE49-F238E27FC236}">
                <a16:creationId xmlns:a16="http://schemas.microsoft.com/office/drawing/2014/main" id="{FA5C481D-CF07-6048-B07E-D6B003B77C46}"/>
              </a:ext>
            </a:extLst>
          </p:cNvPr>
          <p:cNvCxnSpPr>
            <a:cxnSpLocks/>
          </p:cNvCxnSpPr>
          <p:nvPr/>
        </p:nvCxnSpPr>
        <p:spPr>
          <a:xfrm>
            <a:off x="2516087" y="3905725"/>
            <a:ext cx="568688"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6A1E4796-B695-5B4A-BFCA-7535828CA129}"/>
                  </a:ext>
                </a:extLst>
              </p:cNvPr>
              <p:cNvSpPr txBox="1"/>
              <p:nvPr/>
            </p:nvSpPr>
            <p:spPr>
              <a:xfrm>
                <a:off x="2369469" y="3926486"/>
                <a:ext cx="857927" cy="307777"/>
              </a:xfrm>
              <a:prstGeom prst="rect">
                <a:avLst/>
              </a:prstGeom>
              <a:noFill/>
            </p:spPr>
            <p:txBody>
              <a:bodyPr wrap="square" rtlCol="0">
                <a:spAutoFit/>
              </a:bodyPr>
              <a:lstStyle/>
              <a:p>
                <a:r>
                  <a:rPr lang="ru-RU" sz="700" dirty="0">
                    <a:solidFill>
                      <a:schemeClr val="accent1">
                        <a:lumMod val="50000"/>
                      </a:schemeClr>
                    </a:solidFill>
                  </a:rPr>
                  <a:t>Старая оценка</a:t>
                </a:r>
                <a:br>
                  <a:rPr lang="ru-RU" sz="700" dirty="0">
                    <a:solidFill>
                      <a:schemeClr val="accent1">
                        <a:lumMod val="50000"/>
                      </a:schemeClr>
                    </a:solidFill>
                  </a:rPr>
                </a:br>
                <a:r>
                  <a:rPr lang="ru-RU" sz="700" dirty="0">
                    <a:solidFill>
                      <a:schemeClr val="accent1">
                        <a:lumMod val="50000"/>
                      </a:schemeClr>
                    </a:solidFill>
                  </a:rPr>
                  <a:t>для состояния </a:t>
                </a:r>
                <a14:m>
                  <m:oMath xmlns:m="http://schemas.openxmlformats.org/officeDocument/2006/math">
                    <m:r>
                      <a:rPr lang="en-US" sz="700" b="0" i="1" smtClean="0">
                        <a:solidFill>
                          <a:schemeClr val="accent1">
                            <a:lumMod val="50000"/>
                          </a:schemeClr>
                        </a:solidFill>
                        <a:latin typeface="Cambria Math" panose="02040503050406030204" pitchFamily="18" charset="0"/>
                      </a:rPr>
                      <m:t>𝑡</m:t>
                    </m:r>
                  </m:oMath>
                </a14:m>
                <a:endParaRPr lang="en-TR" sz="700" dirty="0">
                  <a:solidFill>
                    <a:schemeClr val="accent1">
                      <a:lumMod val="50000"/>
                    </a:schemeClr>
                  </a:solidFill>
                </a:endParaRPr>
              </a:p>
            </p:txBody>
          </p:sp>
        </mc:Choice>
        <mc:Fallback xmlns="">
          <p:sp>
            <p:nvSpPr>
              <p:cNvPr id="110" name="TextBox 109">
                <a:extLst>
                  <a:ext uri="{FF2B5EF4-FFF2-40B4-BE49-F238E27FC236}">
                    <a16:creationId xmlns:a16="http://schemas.microsoft.com/office/drawing/2014/main" id="{6A1E4796-B695-5B4A-BFCA-7535828CA129}"/>
                  </a:ext>
                </a:extLst>
              </p:cNvPr>
              <p:cNvSpPr txBox="1">
                <a:spLocks noRot="1" noChangeAspect="1" noMove="1" noResize="1" noEditPoints="1" noAdjustHandles="1" noChangeArrowheads="1" noChangeShapeType="1" noTextEdit="1"/>
              </p:cNvSpPr>
              <p:nvPr/>
            </p:nvSpPr>
            <p:spPr>
              <a:xfrm>
                <a:off x="2369469" y="3926486"/>
                <a:ext cx="857927" cy="307777"/>
              </a:xfrm>
              <a:prstGeom prst="rect">
                <a:avLst/>
              </a:prstGeom>
              <a:blipFill>
                <a:blip r:embed="rId10"/>
                <a:stretch>
                  <a:fillRect b="-4000"/>
                </a:stretch>
              </a:blipFill>
            </p:spPr>
            <p:txBody>
              <a:bodyPr/>
              <a:lstStyle/>
              <a:p>
                <a:r>
                  <a:rPr lang="en-TR">
                    <a:noFill/>
                  </a:rPr>
                  <a:t> </a:t>
                </a:r>
              </a:p>
            </p:txBody>
          </p:sp>
        </mc:Fallback>
      </mc:AlternateContent>
      <p:cxnSp>
        <p:nvCxnSpPr>
          <p:cNvPr id="111" name="Straight Connector 110">
            <a:extLst>
              <a:ext uri="{FF2B5EF4-FFF2-40B4-BE49-F238E27FC236}">
                <a16:creationId xmlns:a16="http://schemas.microsoft.com/office/drawing/2014/main" id="{3CB270E6-8A49-744F-A5E3-8C488E447EDD}"/>
              </a:ext>
            </a:extLst>
          </p:cNvPr>
          <p:cNvCxnSpPr>
            <a:cxnSpLocks/>
          </p:cNvCxnSpPr>
          <p:nvPr/>
        </p:nvCxnSpPr>
        <p:spPr>
          <a:xfrm>
            <a:off x="3603795" y="3900975"/>
            <a:ext cx="25429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3E8DE76A-8736-DC44-9B3B-D2AA645A229E}"/>
              </a:ext>
            </a:extLst>
          </p:cNvPr>
          <p:cNvSpPr txBox="1"/>
          <p:nvPr/>
        </p:nvSpPr>
        <p:spPr>
          <a:xfrm>
            <a:off x="3441902" y="3921736"/>
            <a:ext cx="578083" cy="307777"/>
          </a:xfrm>
          <a:prstGeom prst="rect">
            <a:avLst/>
          </a:prstGeom>
          <a:noFill/>
        </p:spPr>
        <p:txBody>
          <a:bodyPr wrap="square" rtlCol="0">
            <a:spAutoFit/>
          </a:bodyPr>
          <a:lstStyle/>
          <a:p>
            <a:r>
              <a:rPr lang="ru-RU" sz="700" dirty="0">
                <a:solidFill>
                  <a:srgbClr val="C00000"/>
                </a:solidFill>
              </a:rPr>
              <a:t>Скорость</a:t>
            </a:r>
            <a:br>
              <a:rPr lang="ru-RU" sz="700" dirty="0">
                <a:solidFill>
                  <a:srgbClr val="C00000"/>
                </a:solidFill>
              </a:rPr>
            </a:br>
            <a:r>
              <a:rPr lang="ru-RU" sz="700" dirty="0">
                <a:solidFill>
                  <a:srgbClr val="C00000"/>
                </a:solidFill>
              </a:rPr>
              <a:t>обучения</a:t>
            </a:r>
            <a:endParaRPr lang="en-TR" sz="700" dirty="0">
              <a:solidFill>
                <a:srgbClr val="C00000"/>
              </a:solidFill>
            </a:endParaRPr>
          </a:p>
        </p:txBody>
      </p:sp>
      <p:cxnSp>
        <p:nvCxnSpPr>
          <p:cNvPr id="113" name="Straight Connector 112">
            <a:extLst>
              <a:ext uri="{FF2B5EF4-FFF2-40B4-BE49-F238E27FC236}">
                <a16:creationId xmlns:a16="http://schemas.microsoft.com/office/drawing/2014/main" id="{400C824A-3F97-E24C-8951-3FB7224DEC69}"/>
              </a:ext>
            </a:extLst>
          </p:cNvPr>
          <p:cNvCxnSpPr>
            <a:cxnSpLocks/>
          </p:cNvCxnSpPr>
          <p:nvPr/>
        </p:nvCxnSpPr>
        <p:spPr>
          <a:xfrm>
            <a:off x="3916558" y="3900975"/>
            <a:ext cx="548264" cy="0"/>
          </a:xfrm>
          <a:prstGeom prst="line">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CC5228F5-6015-344F-974C-C4A0F15456AF}"/>
              </a:ext>
            </a:extLst>
          </p:cNvPr>
          <p:cNvSpPr txBox="1"/>
          <p:nvPr/>
        </p:nvSpPr>
        <p:spPr>
          <a:xfrm>
            <a:off x="3916558" y="3921736"/>
            <a:ext cx="548264" cy="200055"/>
          </a:xfrm>
          <a:prstGeom prst="rect">
            <a:avLst/>
          </a:prstGeom>
          <a:noFill/>
        </p:spPr>
        <p:txBody>
          <a:bodyPr wrap="square" rtlCol="0">
            <a:spAutoFit/>
          </a:bodyPr>
          <a:lstStyle/>
          <a:p>
            <a:r>
              <a:rPr lang="ru-RU" sz="700" dirty="0">
                <a:solidFill>
                  <a:schemeClr val="accent4">
                    <a:lumMod val="75000"/>
                  </a:schemeClr>
                </a:solidFill>
              </a:rPr>
              <a:t>Награда</a:t>
            </a:r>
            <a:endParaRPr lang="en-TR" sz="700" dirty="0">
              <a:solidFill>
                <a:schemeClr val="accent4">
                  <a:lumMod val="75000"/>
                </a:schemeClr>
              </a:solidFill>
            </a:endParaRPr>
          </a:p>
        </p:txBody>
      </p:sp>
      <p:cxnSp>
        <p:nvCxnSpPr>
          <p:cNvPr id="115" name="Straight Connector 114">
            <a:extLst>
              <a:ext uri="{FF2B5EF4-FFF2-40B4-BE49-F238E27FC236}">
                <a16:creationId xmlns:a16="http://schemas.microsoft.com/office/drawing/2014/main" id="{28E2AA0B-0C1E-7F4F-84B5-72F45A4A7B88}"/>
              </a:ext>
            </a:extLst>
          </p:cNvPr>
          <p:cNvCxnSpPr>
            <a:cxnSpLocks/>
          </p:cNvCxnSpPr>
          <p:nvPr/>
        </p:nvCxnSpPr>
        <p:spPr>
          <a:xfrm flipV="1">
            <a:off x="4734673" y="4002881"/>
            <a:ext cx="1621051" cy="13338"/>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DB24E986-CBA2-B945-B720-5C8DC0A13EE6}"/>
              </a:ext>
            </a:extLst>
          </p:cNvPr>
          <p:cNvSpPr txBox="1"/>
          <p:nvPr/>
        </p:nvSpPr>
        <p:spPr>
          <a:xfrm>
            <a:off x="4679180" y="4021764"/>
            <a:ext cx="1399648" cy="307777"/>
          </a:xfrm>
          <a:prstGeom prst="rect">
            <a:avLst/>
          </a:prstGeom>
          <a:noFill/>
        </p:spPr>
        <p:txBody>
          <a:bodyPr wrap="square" rtlCol="0">
            <a:spAutoFit/>
          </a:bodyPr>
          <a:lstStyle/>
          <a:p>
            <a:r>
              <a:rPr lang="ru-RU" sz="700" dirty="0">
                <a:solidFill>
                  <a:schemeClr val="accent5">
                    <a:lumMod val="75000"/>
                  </a:schemeClr>
                </a:solidFill>
              </a:rPr>
              <a:t>Дисконтированная ценность</a:t>
            </a:r>
            <a:br>
              <a:rPr lang="ru-RU" sz="700" dirty="0">
                <a:solidFill>
                  <a:schemeClr val="accent5">
                    <a:lumMod val="75000"/>
                  </a:schemeClr>
                </a:solidFill>
              </a:rPr>
            </a:br>
            <a:r>
              <a:rPr lang="ru-RU" sz="700" dirty="0">
                <a:solidFill>
                  <a:schemeClr val="accent5">
                    <a:lumMod val="75000"/>
                  </a:schemeClr>
                </a:solidFill>
              </a:rPr>
              <a:t>будущего состояния</a:t>
            </a:r>
          </a:p>
        </p:txBody>
      </p:sp>
      <p:cxnSp>
        <p:nvCxnSpPr>
          <p:cNvPr id="117" name="Straight Connector 116">
            <a:extLst>
              <a:ext uri="{FF2B5EF4-FFF2-40B4-BE49-F238E27FC236}">
                <a16:creationId xmlns:a16="http://schemas.microsoft.com/office/drawing/2014/main" id="{F6EC3B85-8A41-FC47-A765-000CD6ED5A48}"/>
              </a:ext>
            </a:extLst>
          </p:cNvPr>
          <p:cNvCxnSpPr>
            <a:cxnSpLocks/>
          </p:cNvCxnSpPr>
          <p:nvPr/>
        </p:nvCxnSpPr>
        <p:spPr>
          <a:xfrm>
            <a:off x="6924008" y="3887687"/>
            <a:ext cx="568688"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45BA4F63-95F9-BD4F-9473-71BCC5A7E4F5}"/>
                  </a:ext>
                </a:extLst>
              </p:cNvPr>
              <p:cNvSpPr txBox="1"/>
              <p:nvPr/>
            </p:nvSpPr>
            <p:spPr>
              <a:xfrm>
                <a:off x="6777390" y="3908448"/>
                <a:ext cx="857927" cy="307777"/>
              </a:xfrm>
              <a:prstGeom prst="rect">
                <a:avLst/>
              </a:prstGeom>
              <a:noFill/>
            </p:spPr>
            <p:txBody>
              <a:bodyPr wrap="square" rtlCol="0">
                <a:spAutoFit/>
              </a:bodyPr>
              <a:lstStyle/>
              <a:p>
                <a:r>
                  <a:rPr lang="ru-RU" sz="700" dirty="0">
                    <a:solidFill>
                      <a:schemeClr val="accent1">
                        <a:lumMod val="50000"/>
                      </a:schemeClr>
                    </a:solidFill>
                  </a:rPr>
                  <a:t>Старая оценка</a:t>
                </a:r>
                <a:br>
                  <a:rPr lang="ru-RU" sz="700" dirty="0">
                    <a:solidFill>
                      <a:schemeClr val="accent1">
                        <a:lumMod val="50000"/>
                      </a:schemeClr>
                    </a:solidFill>
                  </a:rPr>
                </a:br>
                <a:r>
                  <a:rPr lang="ru-RU" sz="700" dirty="0">
                    <a:solidFill>
                      <a:schemeClr val="accent1">
                        <a:lumMod val="50000"/>
                      </a:schemeClr>
                    </a:solidFill>
                  </a:rPr>
                  <a:t>для состояния </a:t>
                </a:r>
                <a14:m>
                  <m:oMath xmlns:m="http://schemas.openxmlformats.org/officeDocument/2006/math">
                    <m:r>
                      <a:rPr lang="en-US" sz="700" b="0" i="1" smtClean="0">
                        <a:solidFill>
                          <a:schemeClr val="accent1">
                            <a:lumMod val="50000"/>
                          </a:schemeClr>
                        </a:solidFill>
                        <a:latin typeface="Cambria Math" panose="02040503050406030204" pitchFamily="18" charset="0"/>
                      </a:rPr>
                      <m:t>𝑡</m:t>
                    </m:r>
                  </m:oMath>
                </a14:m>
                <a:endParaRPr lang="en-TR" sz="700" dirty="0">
                  <a:solidFill>
                    <a:schemeClr val="accent1">
                      <a:lumMod val="50000"/>
                    </a:schemeClr>
                  </a:solidFill>
                </a:endParaRPr>
              </a:p>
            </p:txBody>
          </p:sp>
        </mc:Choice>
        <mc:Fallback xmlns="">
          <p:sp>
            <p:nvSpPr>
              <p:cNvPr id="118" name="TextBox 117">
                <a:extLst>
                  <a:ext uri="{FF2B5EF4-FFF2-40B4-BE49-F238E27FC236}">
                    <a16:creationId xmlns:a16="http://schemas.microsoft.com/office/drawing/2014/main" id="{45BA4F63-95F9-BD4F-9473-71BCC5A7E4F5}"/>
                  </a:ext>
                </a:extLst>
              </p:cNvPr>
              <p:cNvSpPr txBox="1">
                <a:spLocks noRot="1" noChangeAspect="1" noMove="1" noResize="1" noEditPoints="1" noAdjustHandles="1" noChangeArrowheads="1" noChangeShapeType="1" noTextEdit="1"/>
              </p:cNvSpPr>
              <p:nvPr/>
            </p:nvSpPr>
            <p:spPr>
              <a:xfrm>
                <a:off x="6777390" y="3908448"/>
                <a:ext cx="857927" cy="307777"/>
              </a:xfrm>
              <a:prstGeom prst="rect">
                <a:avLst/>
              </a:prstGeom>
              <a:blipFill>
                <a:blip r:embed="rId11"/>
                <a:stretch>
                  <a:fillRect/>
                </a:stretch>
              </a:blipFill>
            </p:spPr>
            <p:txBody>
              <a:bodyPr/>
              <a:lstStyle/>
              <a:p>
                <a:r>
                  <a:rPr lang="en-TR">
                    <a:noFill/>
                  </a:rPr>
                  <a:t> </a:t>
                </a:r>
              </a:p>
            </p:txBody>
          </p:sp>
        </mc:Fallback>
      </mc:AlternateContent>
      <p:cxnSp>
        <p:nvCxnSpPr>
          <p:cNvPr id="119" name="Straight Connector 118">
            <a:extLst>
              <a:ext uri="{FF2B5EF4-FFF2-40B4-BE49-F238E27FC236}">
                <a16:creationId xmlns:a16="http://schemas.microsoft.com/office/drawing/2014/main" id="{35C09038-D747-A04E-A7E2-AA3C9EB484D4}"/>
              </a:ext>
            </a:extLst>
          </p:cNvPr>
          <p:cNvCxnSpPr>
            <a:cxnSpLocks/>
          </p:cNvCxnSpPr>
          <p:nvPr/>
        </p:nvCxnSpPr>
        <p:spPr>
          <a:xfrm>
            <a:off x="3947375" y="4424214"/>
            <a:ext cx="248562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A0F0CB68-3CD4-544C-8C55-3F0D7F5C404C}"/>
              </a:ext>
            </a:extLst>
          </p:cNvPr>
          <p:cNvSpPr txBox="1"/>
          <p:nvPr/>
        </p:nvSpPr>
        <p:spPr>
          <a:xfrm>
            <a:off x="5948493" y="4424214"/>
            <a:ext cx="629530" cy="200055"/>
          </a:xfrm>
          <a:prstGeom prst="rect">
            <a:avLst/>
          </a:prstGeom>
          <a:noFill/>
        </p:spPr>
        <p:txBody>
          <a:bodyPr wrap="square" rtlCol="0">
            <a:spAutoFit/>
          </a:bodyPr>
          <a:lstStyle/>
          <a:p>
            <a:r>
              <a:rPr lang="en-US" sz="700" dirty="0">
                <a:solidFill>
                  <a:srgbClr val="00B050"/>
                </a:solidFill>
              </a:rPr>
              <a:t>TD target</a:t>
            </a:r>
            <a:endParaRPr lang="en-TR" sz="700" dirty="0">
              <a:solidFill>
                <a:srgbClr val="00B050"/>
              </a:solidFill>
            </a:endParaRPr>
          </a:p>
        </p:txBody>
      </p:sp>
      <p:cxnSp>
        <p:nvCxnSpPr>
          <p:cNvPr id="121" name="Straight Connector 120">
            <a:extLst>
              <a:ext uri="{FF2B5EF4-FFF2-40B4-BE49-F238E27FC236}">
                <a16:creationId xmlns:a16="http://schemas.microsoft.com/office/drawing/2014/main" id="{583D5EE3-34C0-574C-A702-45CBA4773687}"/>
              </a:ext>
            </a:extLst>
          </p:cNvPr>
          <p:cNvCxnSpPr>
            <a:cxnSpLocks/>
          </p:cNvCxnSpPr>
          <p:nvPr/>
        </p:nvCxnSpPr>
        <p:spPr>
          <a:xfrm flipV="1">
            <a:off x="3947375" y="4695249"/>
            <a:ext cx="3809056" cy="28744"/>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694B160B-B287-7240-892F-1C911F5080ED}"/>
              </a:ext>
            </a:extLst>
          </p:cNvPr>
          <p:cNvSpPr txBox="1"/>
          <p:nvPr/>
        </p:nvSpPr>
        <p:spPr>
          <a:xfrm>
            <a:off x="6644160" y="4729586"/>
            <a:ext cx="629530" cy="200055"/>
          </a:xfrm>
          <a:prstGeom prst="rect">
            <a:avLst/>
          </a:prstGeom>
          <a:noFill/>
        </p:spPr>
        <p:txBody>
          <a:bodyPr wrap="square" rtlCol="0">
            <a:spAutoFit/>
          </a:bodyPr>
          <a:lstStyle/>
          <a:p>
            <a:r>
              <a:rPr lang="en-US" sz="700" dirty="0">
                <a:solidFill>
                  <a:srgbClr val="7030A0"/>
                </a:solidFill>
              </a:rPr>
              <a:t>TD error</a:t>
            </a:r>
            <a:endParaRPr lang="en-TR" sz="700" dirty="0">
              <a:solidFill>
                <a:srgbClr val="7030A0"/>
              </a:solidFill>
            </a:endParaRPr>
          </a:p>
        </p:txBody>
      </p:sp>
    </p:spTree>
    <p:extLst>
      <p:ext uri="{BB962C8B-B14F-4D97-AF65-F5344CB8AC3E}">
        <p14:creationId xmlns:p14="http://schemas.microsoft.com/office/powerpoint/2010/main" val="2267401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7"/>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b="1"/>
              <a:t>Правила вебинара</a:t>
            </a:r>
            <a:endParaRPr b="1"/>
          </a:p>
        </p:txBody>
      </p:sp>
      <p:sp>
        <p:nvSpPr>
          <p:cNvPr id="305" name="Google Shape;305;p67"/>
          <p:cNvSpPr/>
          <p:nvPr/>
        </p:nvSpPr>
        <p:spPr>
          <a:xfrm>
            <a:off x="5730575" y="-8062"/>
            <a:ext cx="3413400" cy="5143500"/>
          </a:xfrm>
          <a:prstGeom prst="rect">
            <a:avLst/>
          </a:pr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 name="Google Shape;307;p67"/>
          <p:cNvPicPr preferRelativeResize="0"/>
          <p:nvPr/>
        </p:nvPicPr>
        <p:blipFill rotWithShape="1">
          <a:blip r:embed="rId3">
            <a:alphaModFix/>
          </a:blip>
          <a:srcRect/>
          <a:stretch/>
        </p:blipFill>
        <p:spPr>
          <a:xfrm>
            <a:off x="837650" y="3494081"/>
            <a:ext cx="692621" cy="692620"/>
          </a:xfrm>
          <a:prstGeom prst="rect">
            <a:avLst/>
          </a:prstGeom>
          <a:noFill/>
          <a:ln>
            <a:noFill/>
          </a:ln>
        </p:spPr>
      </p:pic>
      <p:pic>
        <p:nvPicPr>
          <p:cNvPr id="308" name="Google Shape;308;p67"/>
          <p:cNvPicPr preferRelativeResize="0"/>
          <p:nvPr/>
        </p:nvPicPr>
        <p:blipFill rotWithShape="1">
          <a:blip r:embed="rId4">
            <a:alphaModFix/>
          </a:blip>
          <a:srcRect/>
          <a:stretch/>
        </p:blipFill>
        <p:spPr>
          <a:xfrm>
            <a:off x="837650" y="1510213"/>
            <a:ext cx="692621" cy="692620"/>
          </a:xfrm>
          <a:prstGeom prst="rect">
            <a:avLst/>
          </a:prstGeom>
          <a:noFill/>
          <a:ln>
            <a:noFill/>
          </a:ln>
        </p:spPr>
      </p:pic>
      <p:sp>
        <p:nvSpPr>
          <p:cNvPr id="309" name="Google Shape;309;p67"/>
          <p:cNvSpPr txBox="1"/>
          <p:nvPr/>
        </p:nvSpPr>
        <p:spPr>
          <a:xfrm>
            <a:off x="1654525" y="1480850"/>
            <a:ext cx="2475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Активно</a:t>
            </a:r>
            <a:endParaRPr sz="1500">
              <a:latin typeface="Roboto"/>
              <a:ea typeface="Roboto"/>
              <a:cs typeface="Roboto"/>
              <a:sym typeface="Roboto"/>
            </a:endParaRPr>
          </a:p>
          <a:p>
            <a:pPr marL="0" lvl="0" indent="0" algn="l" rtl="0">
              <a:spcBef>
                <a:spcPts val="0"/>
              </a:spcBef>
              <a:spcAft>
                <a:spcPts val="0"/>
              </a:spcAft>
              <a:buNone/>
            </a:pPr>
            <a:r>
              <a:rPr lang="ru" sz="1500">
                <a:latin typeface="Roboto"/>
                <a:ea typeface="Roboto"/>
                <a:cs typeface="Roboto"/>
                <a:sym typeface="Roboto"/>
              </a:rPr>
              <a:t>участвуем</a:t>
            </a:r>
            <a:endParaRPr sz="1500">
              <a:latin typeface="Roboto"/>
              <a:ea typeface="Roboto"/>
              <a:cs typeface="Roboto"/>
              <a:sym typeface="Roboto"/>
            </a:endParaRPr>
          </a:p>
        </p:txBody>
      </p:sp>
      <p:sp>
        <p:nvSpPr>
          <p:cNvPr id="310" name="Google Shape;310;p67"/>
          <p:cNvSpPr txBox="1"/>
          <p:nvPr/>
        </p:nvSpPr>
        <p:spPr>
          <a:xfrm>
            <a:off x="1654525" y="3517859"/>
            <a:ext cx="3231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Вопросы вижу в чате,</a:t>
            </a:r>
            <a:endParaRPr sz="1500">
              <a:latin typeface="Roboto"/>
              <a:ea typeface="Roboto"/>
              <a:cs typeface="Roboto"/>
              <a:sym typeface="Roboto"/>
            </a:endParaRPr>
          </a:p>
          <a:p>
            <a:pPr marL="0" lvl="0" indent="0" algn="l" rtl="0">
              <a:spcBef>
                <a:spcPts val="0"/>
              </a:spcBef>
              <a:spcAft>
                <a:spcPts val="0"/>
              </a:spcAft>
              <a:buNone/>
            </a:pPr>
            <a:r>
              <a:rPr lang="ru" sz="1500">
                <a:latin typeface="Roboto"/>
                <a:ea typeface="Roboto"/>
                <a:cs typeface="Roboto"/>
                <a:sym typeface="Roboto"/>
              </a:rPr>
              <a:t>могу ответить не сразу</a:t>
            </a:r>
            <a:endParaRPr sz="1500">
              <a:latin typeface="Roboto"/>
              <a:ea typeface="Roboto"/>
              <a:cs typeface="Roboto"/>
              <a:sym typeface="Roboto"/>
            </a:endParaRPr>
          </a:p>
        </p:txBody>
      </p:sp>
      <p:pic>
        <p:nvPicPr>
          <p:cNvPr id="311" name="Google Shape;311;p67"/>
          <p:cNvPicPr preferRelativeResize="0"/>
          <p:nvPr/>
        </p:nvPicPr>
        <p:blipFill rotWithShape="1">
          <a:blip r:embed="rId5">
            <a:alphaModFix/>
          </a:blip>
          <a:srcRect/>
          <a:stretch/>
        </p:blipFill>
        <p:spPr>
          <a:xfrm>
            <a:off x="837651" y="2514043"/>
            <a:ext cx="692621" cy="692599"/>
          </a:xfrm>
          <a:prstGeom prst="rect">
            <a:avLst/>
          </a:prstGeom>
          <a:noFill/>
          <a:ln>
            <a:noFill/>
          </a:ln>
        </p:spPr>
      </p:pic>
      <p:sp>
        <p:nvSpPr>
          <p:cNvPr id="312" name="Google Shape;312;p67"/>
          <p:cNvSpPr txBox="1"/>
          <p:nvPr/>
        </p:nvSpPr>
        <p:spPr>
          <a:xfrm>
            <a:off x="1654525" y="2519056"/>
            <a:ext cx="3231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Задаем вопрос</a:t>
            </a:r>
            <a:endParaRPr sz="1500">
              <a:latin typeface="Roboto"/>
              <a:ea typeface="Roboto"/>
              <a:cs typeface="Roboto"/>
              <a:sym typeface="Roboto"/>
            </a:endParaRPr>
          </a:p>
          <a:p>
            <a:pPr marL="0" lvl="0" indent="0" algn="l" rtl="0">
              <a:spcBef>
                <a:spcPts val="0"/>
              </a:spcBef>
              <a:spcAft>
                <a:spcPts val="0"/>
              </a:spcAft>
              <a:buNone/>
            </a:pPr>
            <a:r>
              <a:rPr lang="ru" sz="1500">
                <a:latin typeface="Roboto"/>
                <a:ea typeface="Roboto"/>
                <a:cs typeface="Roboto"/>
                <a:sym typeface="Roboto"/>
              </a:rPr>
              <a:t>в чат</a:t>
            </a:r>
            <a:endParaRPr sz="1500">
              <a:latin typeface="Roboto"/>
              <a:ea typeface="Roboto"/>
              <a:cs typeface="Roboto"/>
              <a:sym typeface="Roboto"/>
            </a:endParaRPr>
          </a:p>
        </p:txBody>
      </p:sp>
      <p:sp>
        <p:nvSpPr>
          <p:cNvPr id="313" name="Google Shape;313;p67"/>
          <p:cNvSpPr txBox="1"/>
          <p:nvPr/>
        </p:nvSpPr>
        <p:spPr>
          <a:xfrm>
            <a:off x="6350663" y="1403888"/>
            <a:ext cx="20442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000" b="1">
                <a:solidFill>
                  <a:srgbClr val="FFFFFF"/>
                </a:solidFill>
                <a:latin typeface="Roboto"/>
                <a:ea typeface="Roboto"/>
                <a:cs typeface="Roboto"/>
                <a:sym typeface="Roboto"/>
              </a:rPr>
              <a:t>Условные </a:t>
            </a:r>
            <a:endParaRPr sz="2000" b="1">
              <a:solidFill>
                <a:srgbClr val="FFFFFF"/>
              </a:solidFill>
              <a:latin typeface="Roboto"/>
              <a:ea typeface="Roboto"/>
              <a:cs typeface="Roboto"/>
              <a:sym typeface="Roboto"/>
            </a:endParaRPr>
          </a:p>
          <a:p>
            <a:pPr marL="0" lvl="0" indent="0" algn="l" rtl="0">
              <a:spcBef>
                <a:spcPts val="0"/>
              </a:spcBef>
              <a:spcAft>
                <a:spcPts val="0"/>
              </a:spcAft>
              <a:buNone/>
            </a:pPr>
            <a:r>
              <a:rPr lang="ru" sz="2000" b="1">
                <a:solidFill>
                  <a:srgbClr val="FFFFFF"/>
                </a:solidFill>
                <a:latin typeface="Roboto"/>
                <a:ea typeface="Roboto"/>
                <a:cs typeface="Roboto"/>
                <a:sym typeface="Roboto"/>
              </a:rPr>
              <a:t>обозначения</a:t>
            </a:r>
            <a:endParaRPr sz="2000" b="1">
              <a:solidFill>
                <a:srgbClr val="FFFFFF"/>
              </a:solidFill>
              <a:latin typeface="Roboto"/>
              <a:ea typeface="Roboto"/>
              <a:cs typeface="Roboto"/>
              <a:sym typeface="Roboto"/>
            </a:endParaRPr>
          </a:p>
        </p:txBody>
      </p:sp>
      <p:pic>
        <p:nvPicPr>
          <p:cNvPr id="314" name="Google Shape;314;p67"/>
          <p:cNvPicPr preferRelativeResize="0"/>
          <p:nvPr/>
        </p:nvPicPr>
        <p:blipFill rotWithShape="1">
          <a:blip r:embed="rId6">
            <a:alphaModFix/>
          </a:blip>
          <a:srcRect/>
          <a:stretch/>
        </p:blipFill>
        <p:spPr>
          <a:xfrm>
            <a:off x="6438593" y="2369232"/>
            <a:ext cx="330301" cy="330303"/>
          </a:xfrm>
          <a:prstGeom prst="rect">
            <a:avLst/>
          </a:prstGeom>
          <a:noFill/>
          <a:ln>
            <a:noFill/>
          </a:ln>
        </p:spPr>
      </p:pic>
      <p:sp>
        <p:nvSpPr>
          <p:cNvPr id="315" name="Google Shape;315;p67"/>
          <p:cNvSpPr txBox="1"/>
          <p:nvPr/>
        </p:nvSpPr>
        <p:spPr>
          <a:xfrm>
            <a:off x="6829363" y="2355944"/>
            <a:ext cx="2044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rgbClr val="FFFFFF"/>
                </a:solidFill>
                <a:latin typeface="Roboto"/>
                <a:ea typeface="Roboto"/>
                <a:cs typeface="Roboto"/>
                <a:sym typeface="Roboto"/>
              </a:rPr>
              <a:t>Индивидуально</a:t>
            </a:r>
            <a:endParaRPr sz="1100">
              <a:solidFill>
                <a:srgbClr val="FFFFFF"/>
              </a:solidFill>
              <a:latin typeface="Roboto"/>
              <a:ea typeface="Roboto"/>
              <a:cs typeface="Roboto"/>
              <a:sym typeface="Roboto"/>
            </a:endParaRPr>
          </a:p>
        </p:txBody>
      </p:sp>
      <p:pic>
        <p:nvPicPr>
          <p:cNvPr id="316" name="Google Shape;316;p67"/>
          <p:cNvPicPr preferRelativeResize="0"/>
          <p:nvPr/>
        </p:nvPicPr>
        <p:blipFill rotWithShape="1">
          <a:blip r:embed="rId7">
            <a:alphaModFix/>
          </a:blip>
          <a:srcRect/>
          <a:stretch/>
        </p:blipFill>
        <p:spPr>
          <a:xfrm>
            <a:off x="6438593" y="2841809"/>
            <a:ext cx="330301" cy="330301"/>
          </a:xfrm>
          <a:prstGeom prst="rect">
            <a:avLst/>
          </a:prstGeom>
          <a:noFill/>
          <a:ln>
            <a:noFill/>
          </a:ln>
        </p:spPr>
      </p:pic>
      <p:sp>
        <p:nvSpPr>
          <p:cNvPr id="317" name="Google Shape;317;p67"/>
          <p:cNvSpPr txBox="1"/>
          <p:nvPr/>
        </p:nvSpPr>
        <p:spPr>
          <a:xfrm>
            <a:off x="6829363" y="2836968"/>
            <a:ext cx="2044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rgbClr val="FFFFFF"/>
                </a:solidFill>
                <a:latin typeface="Roboto"/>
                <a:ea typeface="Roboto"/>
                <a:cs typeface="Roboto"/>
                <a:sym typeface="Roboto"/>
              </a:rPr>
              <a:t>Документ</a:t>
            </a:r>
            <a:endParaRPr sz="1100">
              <a:solidFill>
                <a:srgbClr val="FFFFFF"/>
              </a:solidFill>
              <a:latin typeface="Roboto"/>
              <a:ea typeface="Roboto"/>
              <a:cs typeface="Roboto"/>
              <a:sym typeface="Roboto"/>
            </a:endParaRPr>
          </a:p>
        </p:txBody>
      </p:sp>
      <p:pic>
        <p:nvPicPr>
          <p:cNvPr id="318" name="Google Shape;318;p67"/>
          <p:cNvPicPr preferRelativeResize="0"/>
          <p:nvPr/>
        </p:nvPicPr>
        <p:blipFill rotWithShape="1">
          <a:blip r:embed="rId8">
            <a:alphaModFix/>
          </a:blip>
          <a:srcRect/>
          <a:stretch/>
        </p:blipFill>
        <p:spPr>
          <a:xfrm>
            <a:off x="6438593" y="3321903"/>
            <a:ext cx="330301" cy="330303"/>
          </a:xfrm>
          <a:prstGeom prst="rect">
            <a:avLst/>
          </a:prstGeom>
          <a:noFill/>
          <a:ln>
            <a:noFill/>
          </a:ln>
        </p:spPr>
      </p:pic>
      <p:sp>
        <p:nvSpPr>
          <p:cNvPr id="319" name="Google Shape;319;p67"/>
          <p:cNvSpPr txBox="1"/>
          <p:nvPr/>
        </p:nvSpPr>
        <p:spPr>
          <a:xfrm>
            <a:off x="6829363" y="3232486"/>
            <a:ext cx="2044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rgbClr val="FFFFFF"/>
                </a:solidFill>
                <a:latin typeface="Roboto"/>
                <a:ea typeface="Roboto"/>
                <a:cs typeface="Roboto"/>
                <a:sym typeface="Roboto"/>
              </a:rPr>
              <a:t>Ответьте себе или</a:t>
            </a:r>
            <a:endParaRPr sz="1100">
              <a:solidFill>
                <a:srgbClr val="FFFFFF"/>
              </a:solidFill>
              <a:latin typeface="Roboto"/>
              <a:ea typeface="Roboto"/>
              <a:cs typeface="Roboto"/>
              <a:sym typeface="Roboto"/>
            </a:endParaRPr>
          </a:p>
          <a:p>
            <a:pPr marL="0" lvl="0" indent="0" algn="l" rtl="0">
              <a:spcBef>
                <a:spcPts val="0"/>
              </a:spcBef>
              <a:spcAft>
                <a:spcPts val="0"/>
              </a:spcAft>
              <a:buNone/>
            </a:pPr>
            <a:r>
              <a:rPr lang="ru" sz="1100">
                <a:solidFill>
                  <a:srgbClr val="FFFFFF"/>
                </a:solidFill>
                <a:latin typeface="Roboto"/>
                <a:ea typeface="Roboto"/>
                <a:cs typeface="Roboto"/>
                <a:sym typeface="Roboto"/>
              </a:rPr>
              <a:t>задайте вопрос</a:t>
            </a:r>
            <a:endParaRPr sz="1100">
              <a:solidFill>
                <a:srgbClr val="FFFFFF"/>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68"/>
          <p:cNvSpPr txBox="1">
            <a:spLocks noGrp="1"/>
          </p:cNvSpPr>
          <p:nvPr>
            <p:ph type="title"/>
          </p:nvPr>
        </p:nvSpPr>
        <p:spPr>
          <a:xfrm>
            <a:off x="956225" y="396400"/>
            <a:ext cx="6931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a:latin typeface="Roboto"/>
                <a:ea typeface="Roboto"/>
                <a:cs typeface="Roboto"/>
                <a:sym typeface="Roboto"/>
              </a:rPr>
              <a:t>О</a:t>
            </a:r>
            <a:r>
              <a:rPr lang="ru"/>
              <a:t>б ОТУС</a:t>
            </a:r>
            <a:endParaRPr>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69"/>
          <p:cNvSpPr txBox="1"/>
          <p:nvPr/>
        </p:nvSpPr>
        <p:spPr>
          <a:xfrm>
            <a:off x="500550" y="330725"/>
            <a:ext cx="8520600" cy="7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3100" b="1">
                <a:solidFill>
                  <a:srgbClr val="000000"/>
                </a:solidFill>
                <a:latin typeface="Roboto"/>
                <a:ea typeface="Roboto"/>
                <a:cs typeface="Roboto"/>
                <a:sym typeface="Roboto"/>
              </a:rPr>
              <a:t>О компании</a:t>
            </a:r>
            <a:endParaRPr sz="3100" b="1">
              <a:solidFill>
                <a:srgbClr val="000000"/>
              </a:solidFill>
              <a:latin typeface="Roboto"/>
              <a:ea typeface="Roboto"/>
              <a:cs typeface="Roboto"/>
              <a:sym typeface="Roboto"/>
            </a:endParaRPr>
          </a:p>
        </p:txBody>
      </p:sp>
      <p:sp>
        <p:nvSpPr>
          <p:cNvPr id="330" name="Google Shape;330;p69"/>
          <p:cNvSpPr txBox="1"/>
          <p:nvPr/>
        </p:nvSpPr>
        <p:spPr>
          <a:xfrm>
            <a:off x="1170350" y="1933625"/>
            <a:ext cx="4718100" cy="100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ru" sz="1200">
                <a:latin typeface="Roboto"/>
                <a:ea typeface="Roboto"/>
                <a:cs typeface="Roboto"/>
                <a:sym typeface="Roboto"/>
              </a:rPr>
              <a:t>ОТУС специализируется на обучении в IT.</a:t>
            </a:r>
            <a:endParaRPr sz="1200">
              <a:latin typeface="Roboto"/>
              <a:ea typeface="Roboto"/>
              <a:cs typeface="Roboto"/>
              <a:sym typeface="Roboto"/>
            </a:endParaRPr>
          </a:p>
          <a:p>
            <a:pPr marL="0" lvl="0" indent="0" algn="l" rtl="0">
              <a:lnSpc>
                <a:spcPct val="115000"/>
              </a:lnSpc>
              <a:spcBef>
                <a:spcPts val="0"/>
              </a:spcBef>
              <a:spcAft>
                <a:spcPts val="0"/>
              </a:spcAft>
              <a:buNone/>
            </a:pPr>
            <a:r>
              <a:rPr lang="ru" sz="1200">
                <a:latin typeface="Roboto"/>
                <a:ea typeface="Roboto"/>
                <a:cs typeface="Roboto"/>
                <a:sym typeface="Roboto"/>
              </a:rPr>
              <a:t>Наша фишка — продвинутые программы для специалистов</a:t>
            </a:r>
            <a:endParaRPr sz="1200">
              <a:latin typeface="Roboto"/>
              <a:ea typeface="Roboto"/>
              <a:cs typeface="Roboto"/>
              <a:sym typeface="Roboto"/>
            </a:endParaRPr>
          </a:p>
          <a:p>
            <a:pPr marL="0" lvl="0" indent="0" algn="l" rtl="0">
              <a:lnSpc>
                <a:spcPct val="115000"/>
              </a:lnSpc>
              <a:spcBef>
                <a:spcPts val="0"/>
              </a:spcBef>
              <a:spcAft>
                <a:spcPts val="0"/>
              </a:spcAft>
              <a:buNone/>
            </a:pPr>
            <a:r>
              <a:rPr lang="ru" sz="1200">
                <a:latin typeface="Roboto"/>
                <a:ea typeface="Roboto"/>
                <a:cs typeface="Roboto"/>
                <a:sym typeface="Roboto"/>
              </a:rPr>
              <a:t>с опытом и быстрый запуск курсов по новым набирающим популярность технологиям.</a:t>
            </a:r>
            <a:endParaRPr sz="1200">
              <a:latin typeface="Roboto"/>
              <a:ea typeface="Roboto"/>
              <a:cs typeface="Roboto"/>
              <a:sym typeface="Roboto"/>
            </a:endParaRPr>
          </a:p>
        </p:txBody>
      </p:sp>
      <p:sp>
        <p:nvSpPr>
          <p:cNvPr id="331" name="Google Shape;331;p69"/>
          <p:cNvSpPr txBox="1"/>
          <p:nvPr/>
        </p:nvSpPr>
        <p:spPr>
          <a:xfrm>
            <a:off x="1170350" y="1562224"/>
            <a:ext cx="1830000" cy="4464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ru" sz="1700" b="1">
                <a:solidFill>
                  <a:srgbClr val="FF7700"/>
                </a:solidFill>
                <a:latin typeface="Roboto"/>
                <a:ea typeface="Roboto"/>
                <a:cs typeface="Roboto"/>
                <a:sym typeface="Roboto"/>
              </a:rPr>
              <a:t>Сфера</a:t>
            </a:r>
            <a:endParaRPr sz="1700" b="1">
              <a:solidFill>
                <a:srgbClr val="FF7700"/>
              </a:solidFill>
              <a:latin typeface="Roboto"/>
              <a:ea typeface="Roboto"/>
              <a:cs typeface="Roboto"/>
              <a:sym typeface="Roboto"/>
            </a:endParaRPr>
          </a:p>
        </p:txBody>
      </p:sp>
      <p:sp>
        <p:nvSpPr>
          <p:cNvPr id="332" name="Google Shape;332;p69"/>
          <p:cNvSpPr txBox="1"/>
          <p:nvPr/>
        </p:nvSpPr>
        <p:spPr>
          <a:xfrm>
            <a:off x="1170350" y="3423925"/>
            <a:ext cx="5862600" cy="794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ru" sz="1200">
                <a:latin typeface="Roboto"/>
                <a:ea typeface="Roboto"/>
                <a:cs typeface="Roboto"/>
                <a:sym typeface="Roboto"/>
              </a:rPr>
              <a:t>Наши партнеры современные технологичные компании.</a:t>
            </a:r>
            <a:endParaRPr sz="1200">
              <a:latin typeface="Roboto"/>
              <a:ea typeface="Roboto"/>
              <a:cs typeface="Roboto"/>
              <a:sym typeface="Roboto"/>
            </a:endParaRPr>
          </a:p>
          <a:p>
            <a:pPr marL="0" lvl="0" indent="0" algn="l" rtl="0">
              <a:lnSpc>
                <a:spcPct val="115000"/>
              </a:lnSpc>
              <a:spcBef>
                <a:spcPts val="0"/>
              </a:spcBef>
              <a:spcAft>
                <a:spcPts val="0"/>
              </a:spcAft>
              <a:buNone/>
            </a:pPr>
            <a:r>
              <a:rPr lang="ru" sz="1200">
                <a:latin typeface="Roboto"/>
                <a:ea typeface="Roboto"/>
                <a:cs typeface="Roboto"/>
                <a:sym typeface="Roboto"/>
              </a:rPr>
              <a:t>А обучение и открытые материалы привлекают специалистов</a:t>
            </a:r>
            <a:endParaRPr sz="1200">
              <a:latin typeface="Roboto"/>
              <a:ea typeface="Roboto"/>
              <a:cs typeface="Roboto"/>
              <a:sym typeface="Roboto"/>
            </a:endParaRPr>
          </a:p>
          <a:p>
            <a:pPr marL="0" lvl="0" indent="0" algn="l" rtl="0">
              <a:lnSpc>
                <a:spcPct val="115000"/>
              </a:lnSpc>
              <a:spcBef>
                <a:spcPts val="0"/>
              </a:spcBef>
              <a:spcAft>
                <a:spcPts val="0"/>
              </a:spcAft>
              <a:buNone/>
            </a:pPr>
            <a:r>
              <a:rPr lang="ru" sz="1200">
                <a:latin typeface="Roboto"/>
                <a:ea typeface="Roboto"/>
                <a:cs typeface="Roboto"/>
                <a:sym typeface="Roboto"/>
              </a:rPr>
              <a:t>разных грейдов: junior, middle, senior, lead.</a:t>
            </a:r>
            <a:endParaRPr sz="1200">
              <a:latin typeface="Roboto"/>
              <a:ea typeface="Roboto"/>
              <a:cs typeface="Roboto"/>
              <a:sym typeface="Roboto"/>
            </a:endParaRPr>
          </a:p>
        </p:txBody>
      </p:sp>
      <p:sp>
        <p:nvSpPr>
          <p:cNvPr id="333" name="Google Shape;333;p69"/>
          <p:cNvSpPr txBox="1"/>
          <p:nvPr/>
        </p:nvSpPr>
        <p:spPr>
          <a:xfrm>
            <a:off x="1170350" y="3052524"/>
            <a:ext cx="1830000" cy="4464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ru" sz="1700" b="1">
                <a:solidFill>
                  <a:srgbClr val="FF7700"/>
                </a:solidFill>
                <a:latin typeface="Roboto"/>
                <a:ea typeface="Roboto"/>
                <a:cs typeface="Roboto"/>
                <a:sym typeface="Roboto"/>
              </a:rPr>
              <a:t>Клиенты</a:t>
            </a:r>
            <a:endParaRPr sz="1700" b="1">
              <a:solidFill>
                <a:srgbClr val="FF7700"/>
              </a:solidFill>
              <a:latin typeface="Roboto"/>
              <a:ea typeface="Roboto"/>
              <a:cs typeface="Roboto"/>
              <a:sym typeface="Roboto"/>
            </a:endParaRPr>
          </a:p>
        </p:txBody>
      </p:sp>
      <p:pic>
        <p:nvPicPr>
          <p:cNvPr id="334" name="Google Shape;334;p69"/>
          <p:cNvPicPr preferRelativeResize="0"/>
          <p:nvPr/>
        </p:nvPicPr>
        <p:blipFill rotWithShape="1">
          <a:blip r:embed="rId3">
            <a:alphaModFix/>
          </a:blip>
          <a:srcRect/>
          <a:stretch/>
        </p:blipFill>
        <p:spPr>
          <a:xfrm>
            <a:off x="629994" y="1677925"/>
            <a:ext cx="394400" cy="394400"/>
          </a:xfrm>
          <a:prstGeom prst="rect">
            <a:avLst/>
          </a:prstGeom>
          <a:noFill/>
          <a:ln>
            <a:noFill/>
          </a:ln>
        </p:spPr>
      </p:pic>
      <p:pic>
        <p:nvPicPr>
          <p:cNvPr id="335" name="Google Shape;335;p69"/>
          <p:cNvPicPr preferRelativeResize="0"/>
          <p:nvPr/>
        </p:nvPicPr>
        <p:blipFill rotWithShape="1">
          <a:blip r:embed="rId4">
            <a:alphaModFix/>
          </a:blip>
          <a:srcRect/>
          <a:stretch/>
        </p:blipFill>
        <p:spPr>
          <a:xfrm>
            <a:off x="629994" y="3144375"/>
            <a:ext cx="394400" cy="394400"/>
          </a:xfrm>
          <a:prstGeom prst="rect">
            <a:avLst/>
          </a:prstGeom>
          <a:noFill/>
          <a:ln>
            <a:noFill/>
          </a:ln>
        </p:spPr>
      </p:pic>
      <p:pic>
        <p:nvPicPr>
          <p:cNvPr id="336" name="Google Shape;336;p69"/>
          <p:cNvPicPr preferRelativeResize="0"/>
          <p:nvPr/>
        </p:nvPicPr>
        <p:blipFill rotWithShape="1">
          <a:blip r:embed="rId5">
            <a:alphaModFix/>
          </a:blip>
          <a:srcRect l="1114" r="1124"/>
          <a:stretch/>
        </p:blipFill>
        <p:spPr>
          <a:xfrm>
            <a:off x="6031050" y="0"/>
            <a:ext cx="3112951" cy="2617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70"/>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Образование в ОТУС</a:t>
            </a:r>
            <a:endParaRPr/>
          </a:p>
        </p:txBody>
      </p:sp>
      <p:sp>
        <p:nvSpPr>
          <p:cNvPr id="342" name="Google Shape;342;p70"/>
          <p:cNvSpPr txBox="1">
            <a:spLocks noGrp="1"/>
          </p:cNvSpPr>
          <p:nvPr>
            <p:ph type="body" idx="4294967295"/>
          </p:nvPr>
        </p:nvSpPr>
        <p:spPr>
          <a:xfrm>
            <a:off x="1483350" y="2056253"/>
            <a:ext cx="4999800" cy="1013700"/>
          </a:xfrm>
          <a:prstGeom prst="rect">
            <a:avLst/>
          </a:prstGeom>
          <a:noFill/>
          <a:ln>
            <a:noFill/>
          </a:ln>
        </p:spPr>
        <p:txBody>
          <a:bodyPr spcFirstLastPara="1" wrap="square" lIns="0" tIns="0" rIns="0" bIns="0" anchor="t" anchorCtr="0">
            <a:normAutofit/>
          </a:bodyPr>
          <a:lstStyle/>
          <a:p>
            <a:pPr marL="0" lvl="0" indent="0" algn="l" rtl="0">
              <a:lnSpc>
                <a:spcPct val="120000"/>
              </a:lnSpc>
              <a:spcBef>
                <a:spcPts val="0"/>
              </a:spcBef>
              <a:spcAft>
                <a:spcPts val="0"/>
              </a:spcAft>
              <a:buClr>
                <a:schemeClr val="dk1"/>
              </a:buClr>
              <a:buSzPts val="1100"/>
              <a:buFont typeface="Arial"/>
              <a:buNone/>
            </a:pPr>
            <a:r>
              <a:rPr lang="ru" sz="1400">
                <a:solidFill>
                  <a:srgbClr val="000000"/>
                </a:solidFill>
              </a:rPr>
              <a:t>OTUS имеет образовательную лицензию, поэтому наши курсы являются программами повышения квалификации и профессиональной переподготовки. </a:t>
            </a:r>
            <a:endParaRPr sz="1600">
              <a:solidFill>
                <a:srgbClr val="000000"/>
              </a:solidFill>
            </a:endParaRPr>
          </a:p>
        </p:txBody>
      </p:sp>
      <p:sp>
        <p:nvSpPr>
          <p:cNvPr id="343" name="Google Shape;343;p70"/>
          <p:cNvSpPr txBox="1">
            <a:spLocks noGrp="1"/>
          </p:cNvSpPr>
          <p:nvPr>
            <p:ph type="body" idx="4294967295"/>
          </p:nvPr>
        </p:nvSpPr>
        <p:spPr>
          <a:xfrm>
            <a:off x="1483350" y="1579994"/>
            <a:ext cx="2674500" cy="364800"/>
          </a:xfrm>
          <a:prstGeom prst="rect">
            <a:avLst/>
          </a:prstGeom>
          <a:noFill/>
          <a:ln>
            <a:noFill/>
          </a:ln>
        </p:spPr>
        <p:txBody>
          <a:bodyPr spcFirstLastPara="1" wrap="square" lIns="0" tIns="0" rIns="0" bIns="0" anchor="t" anchorCtr="0">
            <a:normAutofit lnSpcReduction="10000"/>
          </a:bodyPr>
          <a:lstStyle/>
          <a:p>
            <a:pPr marL="0" lvl="0" indent="0" algn="l" rtl="0">
              <a:lnSpc>
                <a:spcPct val="120000"/>
              </a:lnSpc>
              <a:spcBef>
                <a:spcPts val="0"/>
              </a:spcBef>
              <a:spcAft>
                <a:spcPts val="0"/>
              </a:spcAft>
              <a:buSzPts val="1100"/>
              <a:buNone/>
            </a:pPr>
            <a:r>
              <a:rPr lang="ru" sz="2000" b="1">
                <a:solidFill>
                  <a:srgbClr val="FF7700"/>
                </a:solidFill>
              </a:rPr>
              <a:t>Программы курсов</a:t>
            </a:r>
            <a:endParaRPr sz="2000" b="1">
              <a:solidFill>
                <a:srgbClr val="FF7700"/>
              </a:solidFill>
            </a:endParaRPr>
          </a:p>
        </p:txBody>
      </p:sp>
      <p:pic>
        <p:nvPicPr>
          <p:cNvPr id="344" name="Google Shape;344;p70"/>
          <p:cNvPicPr preferRelativeResize="0"/>
          <p:nvPr/>
        </p:nvPicPr>
        <p:blipFill rotWithShape="1">
          <a:blip r:embed="rId3">
            <a:alphaModFix/>
          </a:blip>
          <a:srcRect/>
          <a:stretch/>
        </p:blipFill>
        <p:spPr>
          <a:xfrm>
            <a:off x="681675" y="1564400"/>
            <a:ext cx="396000" cy="396000"/>
          </a:xfrm>
          <a:prstGeom prst="rect">
            <a:avLst/>
          </a:prstGeom>
          <a:noFill/>
          <a:ln>
            <a:noFill/>
          </a:ln>
        </p:spPr>
      </p:pic>
    </p:spTree>
  </p:cSld>
  <p:clrMapOvr>
    <a:masterClrMapping/>
  </p:clrMapOvr>
</p:sld>
</file>

<file path=ppt/theme/theme1.xml><?xml version="1.0" encoding="utf-8"?>
<a:theme xmlns:a="http://schemas.openxmlformats.org/drawingml/2006/main" name="Светлая тема">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Светлая тема">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6637</TotalTime>
  <Words>2831</Words>
  <Application>Microsoft Macintosh PowerPoint</Application>
  <PresentationFormat>On-screen Show (16:9)</PresentationFormat>
  <Paragraphs>524</Paragraphs>
  <Slides>53</Slides>
  <Notes>41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53</vt:i4>
      </vt:variant>
    </vt:vector>
  </HeadingPairs>
  <TitlesOfParts>
    <vt:vector size="62" baseType="lpstr">
      <vt:lpstr>Cambria Math</vt:lpstr>
      <vt:lpstr>Calibri</vt:lpstr>
      <vt:lpstr>Arial</vt:lpstr>
      <vt:lpstr>Helvetica Neue</vt:lpstr>
      <vt:lpstr>Roboto</vt:lpstr>
      <vt:lpstr>Courier New</vt:lpstr>
      <vt:lpstr>Adelle Sans Devanagari Thin</vt:lpstr>
      <vt:lpstr>Светлая тема</vt:lpstr>
      <vt:lpstr>Светлая тема</vt:lpstr>
      <vt:lpstr>Reinforcement Learning Применение RL на финансовых рынках </vt:lpstr>
      <vt:lpstr>PowerPoint Presentation</vt:lpstr>
      <vt:lpstr>Reinforcement Learning Применение RL на финансовых рынках  </vt:lpstr>
      <vt:lpstr>Маршрут вебинара</vt:lpstr>
      <vt:lpstr>Расскажите о себе</vt:lpstr>
      <vt:lpstr>Правила вебинара</vt:lpstr>
      <vt:lpstr>Об ОТУС</vt:lpstr>
      <vt:lpstr>PowerPoint Presentation</vt:lpstr>
      <vt:lpstr>Образование в ОТУС</vt:lpstr>
      <vt:lpstr>PowerPoint Presentation</vt:lpstr>
      <vt:lpstr>PowerPoint Presentation</vt:lpstr>
      <vt:lpstr>Напишите, пожалуйста, в чат подходящую цифру</vt:lpstr>
      <vt:lpstr>Reinforcement Learning</vt:lpstr>
      <vt:lpstr>Цели вебинара</vt:lpstr>
      <vt:lpstr>Что такое Reinforcement Learning</vt:lpstr>
      <vt:lpstr>Reinforcement Learning</vt:lpstr>
      <vt:lpstr>PowerPoint Presentation</vt:lpstr>
      <vt:lpstr>PowerPoint Presentation</vt:lpstr>
      <vt:lpstr>Алгоритмы RL</vt:lpstr>
      <vt:lpstr>Обзор алгоритмов RL</vt:lpstr>
      <vt:lpstr>Алгоритмы RL на курсе</vt:lpstr>
      <vt:lpstr>Алгоритмы RL сегодня</vt:lpstr>
      <vt:lpstr>Environment – финансовый рынок</vt:lpstr>
      <vt:lpstr>Задача</vt:lpstr>
      <vt:lpstr>Модель рынка</vt:lpstr>
      <vt:lpstr>Модель рынка - реализация</vt:lpstr>
      <vt:lpstr>Торговый агент</vt:lpstr>
      <vt:lpstr>Реализация агента</vt:lpstr>
      <vt:lpstr>Практика</vt:lpstr>
      <vt:lpstr>Практическая реализация </vt:lpstr>
      <vt:lpstr>Пути совершенствования</vt:lpstr>
      <vt:lpstr>Улучшение модели </vt:lpstr>
      <vt:lpstr>Расширить набор индексов рынка</vt:lpstr>
      <vt:lpstr>Улучшения агента</vt:lpstr>
      <vt:lpstr>Вопросы?</vt:lpstr>
      <vt:lpstr>Ключевые тезисы  </vt:lpstr>
      <vt:lpstr>Вопросы?</vt:lpstr>
      <vt:lpstr>Знакомство с командой и программой курса</vt:lpstr>
      <vt:lpstr>Команда курса</vt:lpstr>
      <vt:lpstr>PowerPoint Presentation</vt:lpstr>
      <vt:lpstr>PowerPoint Presentation</vt:lpstr>
      <vt:lpstr>Рефлексия</vt:lpstr>
      <vt:lpstr>Подведем итоги</vt:lpstr>
      <vt:lpstr>О курсе</vt:lpstr>
      <vt:lpstr>Заполните, пожалуйста, опрос о занятии Важно! Пройти опрос могут только залогиненные пользователи платформы OTUS       Спасибо за внимание!</vt:lpstr>
      <vt:lpstr>Теория RL</vt:lpstr>
      <vt:lpstr>Задача</vt:lpstr>
      <vt:lpstr>Марковский Процесс Принятия Решений  (Markov Decision Process – MDP) </vt:lpstr>
      <vt:lpstr>Марковский Процесс Принятия Решений  (Markov Decision Process – MDP) </vt:lpstr>
      <vt:lpstr>RL policy – детерминированная политика</vt:lpstr>
      <vt:lpstr>RL policy – стохастическая политика</vt:lpstr>
      <vt:lpstr>Функция ценности состояния</vt:lpstr>
      <vt:lpstr>Функция ценности состояния-действия</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Информация для преподавателя (маршрут демо-занятия)</dc:title>
  <cp:lastModifiedBy>Стурейко Игорь Олегович</cp:lastModifiedBy>
  <cp:revision>64</cp:revision>
  <dcterms:modified xsi:type="dcterms:W3CDTF">2023-11-08T14:09:44Z</dcterms:modified>
</cp:coreProperties>
</file>